
<file path=[Content_Types].xml><?xml version="1.0" encoding="utf-8"?>
<Types xmlns="http://schemas.openxmlformats.org/package/2006/content-types">
  <Default Extension="bin" ContentType="image/unknown"/>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20"/>
  </p:notesMasterIdLst>
  <p:handoutMasterIdLst>
    <p:handoutMasterId r:id="rId21"/>
  </p:handoutMasterIdLst>
  <p:sldIdLst>
    <p:sldId id="458" r:id="rId2"/>
    <p:sldId id="697" r:id="rId3"/>
    <p:sldId id="791" r:id="rId4"/>
    <p:sldId id="805" r:id="rId5"/>
    <p:sldId id="806" r:id="rId6"/>
    <p:sldId id="807" r:id="rId7"/>
    <p:sldId id="808" r:id="rId8"/>
    <p:sldId id="812" r:id="rId9"/>
    <p:sldId id="809" r:id="rId10"/>
    <p:sldId id="810" r:id="rId11"/>
    <p:sldId id="811" r:id="rId12"/>
    <p:sldId id="813" r:id="rId13"/>
    <p:sldId id="814" r:id="rId14"/>
    <p:sldId id="815" r:id="rId15"/>
    <p:sldId id="816" r:id="rId16"/>
    <p:sldId id="817" r:id="rId17"/>
    <p:sldId id="818" r:id="rId18"/>
    <p:sldId id="803" r:id="rId19"/>
  </p:sldIdLst>
  <p:sldSz cx="12192000" cy="6858000"/>
  <p:notesSz cx="6735763" cy="9866313"/>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912" userDrawn="1">
          <p15:clr>
            <a:srgbClr val="A4A3A4"/>
          </p15:clr>
        </p15:guide>
        <p15:guide id="2" pos="2544" userDrawn="1">
          <p15:clr>
            <a:srgbClr val="A4A3A4"/>
          </p15:clr>
        </p15:guide>
      </p15:sldGuideLst>
    </p:ext>
    <p:ext uri="{2D200454-40CA-4A62-9FC3-DE9A4176ACB9}">
      <p15:notesGuideLst xmlns:p15="http://schemas.microsoft.com/office/powerpoint/2012/main">
        <p15:guide id="1" orient="horz" pos="3108" userDrawn="1">
          <p15:clr>
            <a:srgbClr val="A4A3A4"/>
          </p15:clr>
        </p15:guide>
        <p15:guide id="2" pos="212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ayniddin Azamatov" initials="ZA" lastIdx="6" clrIdx="0"/>
  <p:cmAuthor id="2" name="Umed Yusupov" initials="UY" lastIdx="1" clrIdx="1">
    <p:extLst>
      <p:ext uri="{19B8F6BF-5375-455C-9EA6-DF929625EA0E}">
        <p15:presenceInfo xmlns:p15="http://schemas.microsoft.com/office/powerpoint/2012/main" userId="S-1-5-21-413029947-2760793637-2070143911-11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6925"/>
    <a:srgbClr val="FF3300"/>
    <a:srgbClr val="F618E6"/>
    <a:srgbClr val="EF1FCC"/>
    <a:srgbClr val="F4FEFE"/>
    <a:srgbClr val="E9EDF4"/>
    <a:srgbClr val="CCECFF"/>
    <a:srgbClr val="24FC29"/>
    <a:srgbClr val="FFCC00"/>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7CE84F3-28C3-443E-9E96-99CF82512B78}" styleName="Темный стиль 1 - акцент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ED083AE6-46FA-4A59-8FB0-9F97EB10719F}" styleName="Светлый стиль 3 - акцент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6374" autoAdjust="0"/>
  </p:normalViewPr>
  <p:slideViewPr>
    <p:cSldViewPr>
      <p:cViewPr varScale="1">
        <p:scale>
          <a:sx n="72" d="100"/>
          <a:sy n="72" d="100"/>
        </p:scale>
        <p:origin x="534" y="78"/>
      </p:cViewPr>
      <p:guideLst>
        <p:guide orient="horz" pos="912"/>
        <p:guide pos="25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0" d="100"/>
          <a:sy n="90" d="100"/>
        </p:scale>
        <p:origin x="1762" y="62"/>
      </p:cViewPr>
      <p:guideLst>
        <p:guide orient="horz" pos="3108"/>
        <p:guide pos="212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Продажи</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46D-4E96-97F4-795A301C93C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46D-4E96-97F4-795A301C93C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Under 35</c:v>
                </c:pt>
                <c:pt idx="1">
                  <c:v>Over 35</c:v>
                </c:pt>
              </c:strCache>
            </c:strRef>
          </c:cat>
          <c:val>
            <c:numRef>
              <c:f>Лист1!$B$2:$B$3</c:f>
              <c:numCache>
                <c:formatCode>0%</c:formatCode>
                <c:ptCount val="2"/>
                <c:pt idx="0">
                  <c:v>0.40650969529085873</c:v>
                </c:pt>
                <c:pt idx="1">
                  <c:v>0.59349030470914133</c:v>
                </c:pt>
              </c:numCache>
            </c:numRef>
          </c:val>
          <c:extLst>
            <c:ext xmlns:c16="http://schemas.microsoft.com/office/drawing/2014/chart" uri="{C3380CC4-5D6E-409C-BE32-E72D297353CC}">
              <c16:uniqueId val="{00000000-DC9D-41E2-A10F-891521D4D7F3}"/>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Продажи</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F15-4C14-92A6-E24E46C4533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F15-4C14-92A6-E24E46C4533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Men</c:v>
                </c:pt>
                <c:pt idx="1">
                  <c:v>Women</c:v>
                </c:pt>
              </c:strCache>
            </c:strRef>
          </c:cat>
          <c:val>
            <c:numRef>
              <c:f>Лист1!$B$2:$B$3</c:f>
              <c:numCache>
                <c:formatCode>0%</c:formatCode>
                <c:ptCount val="2"/>
                <c:pt idx="0">
                  <c:v>0.52908587257617734</c:v>
                </c:pt>
                <c:pt idx="1">
                  <c:v>0.47091412742382271</c:v>
                </c:pt>
              </c:numCache>
            </c:numRef>
          </c:val>
          <c:extLst>
            <c:ext xmlns:c16="http://schemas.microsoft.com/office/drawing/2014/chart" uri="{C3380CC4-5D6E-409C-BE32-E72D297353CC}">
              <c16:uniqueId val="{00000004-EF15-4C14-92A6-E24E46C45334}"/>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Продажи</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DAF-4EE4-9A50-53E2F9D54EC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DAF-4EE4-9A50-53E2F9D54EC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Women LO</c:v>
                </c:pt>
                <c:pt idx="1">
                  <c:v>Men LO</c:v>
                </c:pt>
              </c:strCache>
            </c:strRef>
          </c:cat>
          <c:val>
            <c:numRef>
              <c:f>Лист1!$B$2:$B$3</c:f>
              <c:numCache>
                <c:formatCode>0%</c:formatCode>
                <c:ptCount val="2"/>
                <c:pt idx="0">
                  <c:v>0.4921875</c:v>
                </c:pt>
                <c:pt idx="1">
                  <c:v>0.5078125</c:v>
                </c:pt>
              </c:numCache>
            </c:numRef>
          </c:val>
          <c:extLst>
            <c:ext xmlns:c16="http://schemas.microsoft.com/office/drawing/2014/chart" uri="{C3380CC4-5D6E-409C-BE32-E72D297353CC}">
              <c16:uniqueId val="{00000000-DC9D-41E2-A10F-891521D4D7F3}"/>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Продажи</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F15-4C14-92A6-E24E46C4533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F15-4C14-92A6-E24E46C4533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Women managers</c:v>
                </c:pt>
                <c:pt idx="1">
                  <c:v>Men managers</c:v>
                </c:pt>
              </c:strCache>
            </c:strRef>
          </c:cat>
          <c:val>
            <c:numRef>
              <c:f>Лист1!$B$2:$B$3</c:f>
              <c:numCache>
                <c:formatCode>0%</c:formatCode>
                <c:ptCount val="2"/>
                <c:pt idx="0">
                  <c:v>0.32594936708860761</c:v>
                </c:pt>
                <c:pt idx="1">
                  <c:v>0.67405063291139244</c:v>
                </c:pt>
              </c:numCache>
            </c:numRef>
          </c:val>
          <c:extLst>
            <c:ext xmlns:c16="http://schemas.microsoft.com/office/drawing/2014/chart" uri="{C3380CC4-5D6E-409C-BE32-E72D297353CC}">
              <c16:uniqueId val="{00000004-EF15-4C14-92A6-E24E46C45334}"/>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1"/>
            <a:ext cx="2919565" cy="493789"/>
          </a:xfrm>
          <a:prstGeom prst="rect">
            <a:avLst/>
          </a:prstGeom>
          <a:noFill/>
          <a:ln w="9525">
            <a:noFill/>
            <a:miter lim="800000"/>
            <a:headEnd/>
            <a:tailEnd/>
          </a:ln>
          <a:effectLst/>
        </p:spPr>
        <p:txBody>
          <a:bodyPr vert="horz" wrap="square" lIns="90754" tIns="45377" rIns="90754" bIns="45377" numCol="1" anchor="t" anchorCtr="0" compatLnSpc="1">
            <a:prstTxWarp prst="textNoShape">
              <a:avLst/>
            </a:prstTxWarp>
          </a:bodyPr>
          <a:lstStyle>
            <a:lvl1pPr>
              <a:defRPr sz="1200">
                <a:latin typeface="Arial" pitchFamily="34" charset="0"/>
              </a:defRPr>
            </a:lvl1pPr>
          </a:lstStyle>
          <a:p>
            <a:pPr>
              <a:defRPr/>
            </a:pPr>
            <a:endParaRPr lang="ru-RU"/>
          </a:p>
        </p:txBody>
      </p:sp>
      <p:sp>
        <p:nvSpPr>
          <p:cNvPr id="49155" name="Rectangle 3"/>
          <p:cNvSpPr>
            <a:spLocks noGrp="1" noChangeArrowheads="1"/>
          </p:cNvSpPr>
          <p:nvPr>
            <p:ph type="dt" sz="quarter" idx="1"/>
          </p:nvPr>
        </p:nvSpPr>
        <p:spPr bwMode="auto">
          <a:xfrm>
            <a:off x="3814626" y="1"/>
            <a:ext cx="2919565" cy="493789"/>
          </a:xfrm>
          <a:prstGeom prst="rect">
            <a:avLst/>
          </a:prstGeom>
          <a:noFill/>
          <a:ln w="9525">
            <a:noFill/>
            <a:miter lim="800000"/>
            <a:headEnd/>
            <a:tailEnd/>
          </a:ln>
          <a:effectLst/>
        </p:spPr>
        <p:txBody>
          <a:bodyPr vert="horz" wrap="square" lIns="90754" tIns="45377" rIns="90754" bIns="45377" numCol="1" anchor="t" anchorCtr="0" compatLnSpc="1">
            <a:prstTxWarp prst="textNoShape">
              <a:avLst/>
            </a:prstTxWarp>
          </a:bodyPr>
          <a:lstStyle>
            <a:lvl1pPr algn="r">
              <a:defRPr sz="1200">
                <a:latin typeface="Arial" pitchFamily="34" charset="0"/>
              </a:defRPr>
            </a:lvl1pPr>
          </a:lstStyle>
          <a:p>
            <a:pPr>
              <a:defRPr/>
            </a:pPr>
            <a:endParaRPr lang="ru-RU"/>
          </a:p>
        </p:txBody>
      </p:sp>
      <p:sp>
        <p:nvSpPr>
          <p:cNvPr id="49156" name="Rectangle 4"/>
          <p:cNvSpPr>
            <a:spLocks noGrp="1" noChangeArrowheads="1"/>
          </p:cNvSpPr>
          <p:nvPr>
            <p:ph type="ftr" sz="quarter" idx="2"/>
          </p:nvPr>
        </p:nvSpPr>
        <p:spPr bwMode="auto">
          <a:xfrm>
            <a:off x="0" y="9370947"/>
            <a:ext cx="2919565" cy="493789"/>
          </a:xfrm>
          <a:prstGeom prst="rect">
            <a:avLst/>
          </a:prstGeom>
          <a:noFill/>
          <a:ln w="9525">
            <a:noFill/>
            <a:miter lim="800000"/>
            <a:headEnd/>
            <a:tailEnd/>
          </a:ln>
          <a:effectLst/>
        </p:spPr>
        <p:txBody>
          <a:bodyPr vert="horz" wrap="square" lIns="90754" tIns="45377" rIns="90754" bIns="45377" numCol="1" anchor="b" anchorCtr="0" compatLnSpc="1">
            <a:prstTxWarp prst="textNoShape">
              <a:avLst/>
            </a:prstTxWarp>
          </a:bodyPr>
          <a:lstStyle>
            <a:lvl1pPr>
              <a:defRPr sz="1200">
                <a:latin typeface="Arial" pitchFamily="34" charset="0"/>
              </a:defRPr>
            </a:lvl1pPr>
          </a:lstStyle>
          <a:p>
            <a:pPr>
              <a:defRPr/>
            </a:pPr>
            <a:endParaRPr lang="ru-RU"/>
          </a:p>
        </p:txBody>
      </p:sp>
      <p:sp>
        <p:nvSpPr>
          <p:cNvPr id="49157" name="Rectangle 5"/>
          <p:cNvSpPr>
            <a:spLocks noGrp="1" noChangeArrowheads="1"/>
          </p:cNvSpPr>
          <p:nvPr>
            <p:ph type="sldNum" sz="quarter" idx="3"/>
          </p:nvPr>
        </p:nvSpPr>
        <p:spPr bwMode="auto">
          <a:xfrm>
            <a:off x="3814626" y="9370947"/>
            <a:ext cx="2919565" cy="493789"/>
          </a:xfrm>
          <a:prstGeom prst="rect">
            <a:avLst/>
          </a:prstGeom>
          <a:noFill/>
          <a:ln w="9525">
            <a:noFill/>
            <a:miter lim="800000"/>
            <a:headEnd/>
            <a:tailEnd/>
          </a:ln>
          <a:effectLst/>
        </p:spPr>
        <p:txBody>
          <a:bodyPr vert="horz" wrap="square" lIns="90754" tIns="45377" rIns="90754" bIns="45377" numCol="1" anchor="b" anchorCtr="0" compatLnSpc="1">
            <a:prstTxWarp prst="textNoShape">
              <a:avLst/>
            </a:prstTxWarp>
          </a:bodyPr>
          <a:lstStyle>
            <a:lvl1pPr algn="r">
              <a:defRPr sz="1200">
                <a:latin typeface="Arial" pitchFamily="34" charset="0"/>
              </a:defRPr>
            </a:lvl1pPr>
          </a:lstStyle>
          <a:p>
            <a:pPr>
              <a:defRPr/>
            </a:pPr>
            <a:fld id="{F706F284-B389-48F6-88DB-0339C81E1FFE}" type="slidenum">
              <a:rPr lang="ru-RU"/>
              <a:pPr>
                <a:defRPr/>
              </a:pPr>
              <a:t>‹#›</a:t>
            </a:fld>
            <a:endParaRPr lang="ru-RU"/>
          </a:p>
        </p:txBody>
      </p:sp>
    </p:spTree>
    <p:extLst>
      <p:ext uri="{BB962C8B-B14F-4D97-AF65-F5344CB8AC3E}">
        <p14:creationId xmlns:p14="http://schemas.microsoft.com/office/powerpoint/2010/main" val="26036844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1"/>
            <a:ext cx="2919565" cy="493789"/>
          </a:xfrm>
          <a:prstGeom prst="rect">
            <a:avLst/>
          </a:prstGeom>
          <a:noFill/>
          <a:ln w="9525">
            <a:noFill/>
            <a:miter lim="800000"/>
            <a:headEnd/>
            <a:tailEnd/>
          </a:ln>
          <a:effectLst/>
        </p:spPr>
        <p:txBody>
          <a:bodyPr vert="horz" wrap="square" lIns="90754" tIns="45377" rIns="90754" bIns="45377" numCol="1" anchor="t" anchorCtr="0" compatLnSpc="1">
            <a:prstTxWarp prst="textNoShape">
              <a:avLst/>
            </a:prstTxWarp>
          </a:bodyPr>
          <a:lstStyle>
            <a:lvl1pPr>
              <a:defRPr sz="1200">
                <a:latin typeface="Arial" pitchFamily="34" charset="0"/>
              </a:defRPr>
            </a:lvl1pPr>
          </a:lstStyle>
          <a:p>
            <a:pPr>
              <a:defRPr/>
            </a:pPr>
            <a:endParaRPr lang="ru-RU"/>
          </a:p>
        </p:txBody>
      </p:sp>
      <p:sp>
        <p:nvSpPr>
          <p:cNvPr id="76803" name="Rectangle 3"/>
          <p:cNvSpPr>
            <a:spLocks noGrp="1" noChangeArrowheads="1"/>
          </p:cNvSpPr>
          <p:nvPr>
            <p:ph type="dt" idx="1"/>
          </p:nvPr>
        </p:nvSpPr>
        <p:spPr bwMode="auto">
          <a:xfrm>
            <a:off x="3814626" y="1"/>
            <a:ext cx="2919565" cy="493789"/>
          </a:xfrm>
          <a:prstGeom prst="rect">
            <a:avLst/>
          </a:prstGeom>
          <a:noFill/>
          <a:ln w="9525">
            <a:noFill/>
            <a:miter lim="800000"/>
            <a:headEnd/>
            <a:tailEnd/>
          </a:ln>
          <a:effectLst/>
        </p:spPr>
        <p:txBody>
          <a:bodyPr vert="horz" wrap="square" lIns="90754" tIns="45377" rIns="90754" bIns="45377" numCol="1" anchor="t" anchorCtr="0" compatLnSpc="1">
            <a:prstTxWarp prst="textNoShape">
              <a:avLst/>
            </a:prstTxWarp>
          </a:bodyPr>
          <a:lstStyle>
            <a:lvl1pPr algn="r">
              <a:defRPr sz="1200">
                <a:latin typeface="Arial" pitchFamily="34" charset="0"/>
              </a:defRPr>
            </a:lvl1pPr>
          </a:lstStyle>
          <a:p>
            <a:pPr>
              <a:defRPr/>
            </a:pPr>
            <a:endParaRPr lang="ru-RU"/>
          </a:p>
        </p:txBody>
      </p:sp>
      <p:sp>
        <p:nvSpPr>
          <p:cNvPr id="18436" name="Rectangle 4"/>
          <p:cNvSpPr>
            <a:spLocks noGrp="1" noRot="1" noChangeAspect="1" noChangeArrowheads="1" noTextEdit="1"/>
          </p:cNvSpPr>
          <p:nvPr>
            <p:ph type="sldImg" idx="2"/>
          </p:nvPr>
        </p:nvSpPr>
        <p:spPr bwMode="auto">
          <a:xfrm>
            <a:off x="903288" y="739775"/>
            <a:ext cx="4929187"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5" name="Rectangle 5"/>
          <p:cNvSpPr>
            <a:spLocks noGrp="1" noChangeArrowheads="1"/>
          </p:cNvSpPr>
          <p:nvPr>
            <p:ph type="body" sz="quarter" idx="3"/>
          </p:nvPr>
        </p:nvSpPr>
        <p:spPr bwMode="auto">
          <a:xfrm>
            <a:off x="673263" y="4687052"/>
            <a:ext cx="5389240" cy="4439369"/>
          </a:xfrm>
          <a:prstGeom prst="rect">
            <a:avLst/>
          </a:prstGeom>
          <a:noFill/>
          <a:ln w="9525">
            <a:noFill/>
            <a:miter lim="800000"/>
            <a:headEnd/>
            <a:tailEnd/>
          </a:ln>
          <a:effectLst/>
        </p:spPr>
        <p:txBody>
          <a:bodyPr vert="horz" wrap="square" lIns="90754" tIns="45377" rIns="90754" bIns="45377" numCol="1" anchor="t" anchorCtr="0" compatLnSpc="1">
            <a:prstTxWarp prst="textNoShape">
              <a:avLst/>
            </a:prstTxWarp>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76806" name="Rectangle 6"/>
          <p:cNvSpPr>
            <a:spLocks noGrp="1" noChangeArrowheads="1"/>
          </p:cNvSpPr>
          <p:nvPr>
            <p:ph type="ftr" sz="quarter" idx="4"/>
          </p:nvPr>
        </p:nvSpPr>
        <p:spPr bwMode="auto">
          <a:xfrm>
            <a:off x="0" y="9370947"/>
            <a:ext cx="2919565" cy="493789"/>
          </a:xfrm>
          <a:prstGeom prst="rect">
            <a:avLst/>
          </a:prstGeom>
          <a:noFill/>
          <a:ln w="9525">
            <a:noFill/>
            <a:miter lim="800000"/>
            <a:headEnd/>
            <a:tailEnd/>
          </a:ln>
          <a:effectLst/>
        </p:spPr>
        <p:txBody>
          <a:bodyPr vert="horz" wrap="square" lIns="90754" tIns="45377" rIns="90754" bIns="45377" numCol="1" anchor="b" anchorCtr="0" compatLnSpc="1">
            <a:prstTxWarp prst="textNoShape">
              <a:avLst/>
            </a:prstTxWarp>
          </a:bodyPr>
          <a:lstStyle>
            <a:lvl1pPr>
              <a:defRPr sz="1200">
                <a:latin typeface="Arial" pitchFamily="34" charset="0"/>
              </a:defRPr>
            </a:lvl1pPr>
          </a:lstStyle>
          <a:p>
            <a:pPr>
              <a:defRPr/>
            </a:pPr>
            <a:endParaRPr lang="ru-RU"/>
          </a:p>
        </p:txBody>
      </p:sp>
      <p:sp>
        <p:nvSpPr>
          <p:cNvPr id="76807" name="Rectangle 7"/>
          <p:cNvSpPr>
            <a:spLocks noGrp="1" noChangeArrowheads="1"/>
          </p:cNvSpPr>
          <p:nvPr>
            <p:ph type="sldNum" sz="quarter" idx="5"/>
          </p:nvPr>
        </p:nvSpPr>
        <p:spPr bwMode="auto">
          <a:xfrm>
            <a:off x="3814626" y="9370947"/>
            <a:ext cx="2919565" cy="493789"/>
          </a:xfrm>
          <a:prstGeom prst="rect">
            <a:avLst/>
          </a:prstGeom>
          <a:noFill/>
          <a:ln w="9525">
            <a:noFill/>
            <a:miter lim="800000"/>
            <a:headEnd/>
            <a:tailEnd/>
          </a:ln>
          <a:effectLst/>
        </p:spPr>
        <p:txBody>
          <a:bodyPr vert="horz" wrap="square" lIns="90754" tIns="45377" rIns="90754" bIns="45377" numCol="1" anchor="b" anchorCtr="0" compatLnSpc="1">
            <a:prstTxWarp prst="textNoShape">
              <a:avLst/>
            </a:prstTxWarp>
          </a:bodyPr>
          <a:lstStyle>
            <a:lvl1pPr algn="r">
              <a:defRPr sz="1200">
                <a:latin typeface="Arial" pitchFamily="34" charset="0"/>
              </a:defRPr>
            </a:lvl1pPr>
          </a:lstStyle>
          <a:p>
            <a:pPr>
              <a:defRPr/>
            </a:pPr>
            <a:fld id="{DBB30052-EE69-4832-B0D3-CA81ECD1C068}" type="slidenum">
              <a:rPr lang="ru-RU"/>
              <a:pPr>
                <a:defRPr/>
              </a:pPr>
              <a:t>‹#›</a:t>
            </a:fld>
            <a:endParaRPr lang="ru-RU"/>
          </a:p>
        </p:txBody>
      </p:sp>
    </p:spTree>
    <p:extLst>
      <p:ext uri="{BB962C8B-B14F-4D97-AF65-F5344CB8AC3E}">
        <p14:creationId xmlns:p14="http://schemas.microsoft.com/office/powerpoint/2010/main" val="3184705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Образ слайда 1"/>
          <p:cNvSpPr>
            <a:spLocks noGrp="1" noRot="1" noChangeAspect="1" noTextEdit="1"/>
          </p:cNvSpPr>
          <p:nvPr>
            <p:ph type="sldImg"/>
          </p:nvPr>
        </p:nvSpPr>
        <p:spPr>
          <a:xfrm>
            <a:off x="80963" y="739775"/>
            <a:ext cx="6573837" cy="3698875"/>
          </a:xfrm>
          <a:ln/>
        </p:spPr>
        <p:txBody>
          <a:bodyPr/>
          <a:lstStyle/>
          <a:p>
            <a:endParaRPr lang="ru-RU"/>
          </a:p>
        </p:txBody>
      </p:sp>
      <p:sp>
        <p:nvSpPr>
          <p:cNvPr id="19459"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dirty="0">
              <a:latin typeface="Arial" charset="0"/>
            </a:endParaRPr>
          </a:p>
        </p:txBody>
      </p:sp>
      <p:sp>
        <p:nvSpPr>
          <p:cNvPr id="19460"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37378" indent="-283607" eaLnBrk="0" hangingPunct="0">
              <a:defRPr>
                <a:solidFill>
                  <a:schemeClr val="tx1"/>
                </a:solidFill>
                <a:latin typeface="Arial" charset="0"/>
              </a:defRPr>
            </a:lvl2pPr>
            <a:lvl3pPr marL="1134428" indent="-226886" eaLnBrk="0" hangingPunct="0">
              <a:defRPr>
                <a:solidFill>
                  <a:schemeClr val="tx1"/>
                </a:solidFill>
                <a:latin typeface="Arial" charset="0"/>
              </a:defRPr>
            </a:lvl3pPr>
            <a:lvl4pPr marL="1588199" indent="-226886" eaLnBrk="0" hangingPunct="0">
              <a:defRPr>
                <a:solidFill>
                  <a:schemeClr val="tx1"/>
                </a:solidFill>
                <a:latin typeface="Arial" charset="0"/>
              </a:defRPr>
            </a:lvl4pPr>
            <a:lvl5pPr marL="2041970" indent="-226886" eaLnBrk="0" hangingPunct="0">
              <a:defRPr>
                <a:solidFill>
                  <a:schemeClr val="tx1"/>
                </a:solidFill>
                <a:latin typeface="Arial" charset="0"/>
              </a:defRPr>
            </a:lvl5pPr>
            <a:lvl6pPr marL="2495741" indent="-226886" eaLnBrk="0" fontAlgn="base" hangingPunct="0">
              <a:spcBef>
                <a:spcPct val="0"/>
              </a:spcBef>
              <a:spcAft>
                <a:spcPct val="0"/>
              </a:spcAft>
              <a:defRPr>
                <a:solidFill>
                  <a:schemeClr val="tx1"/>
                </a:solidFill>
                <a:latin typeface="Arial" charset="0"/>
              </a:defRPr>
            </a:lvl6pPr>
            <a:lvl7pPr marL="2949512" indent="-226886" eaLnBrk="0" fontAlgn="base" hangingPunct="0">
              <a:spcBef>
                <a:spcPct val="0"/>
              </a:spcBef>
              <a:spcAft>
                <a:spcPct val="0"/>
              </a:spcAft>
              <a:defRPr>
                <a:solidFill>
                  <a:schemeClr val="tx1"/>
                </a:solidFill>
                <a:latin typeface="Arial" charset="0"/>
              </a:defRPr>
            </a:lvl7pPr>
            <a:lvl8pPr marL="3403283" indent="-226886" eaLnBrk="0" fontAlgn="base" hangingPunct="0">
              <a:spcBef>
                <a:spcPct val="0"/>
              </a:spcBef>
              <a:spcAft>
                <a:spcPct val="0"/>
              </a:spcAft>
              <a:defRPr>
                <a:solidFill>
                  <a:schemeClr val="tx1"/>
                </a:solidFill>
                <a:latin typeface="Arial" charset="0"/>
              </a:defRPr>
            </a:lvl8pPr>
            <a:lvl9pPr marL="3857054" indent="-226886" eaLnBrk="0" fontAlgn="base" hangingPunct="0">
              <a:spcBef>
                <a:spcPct val="0"/>
              </a:spcBef>
              <a:spcAft>
                <a:spcPct val="0"/>
              </a:spcAft>
              <a:defRPr>
                <a:solidFill>
                  <a:schemeClr val="tx1"/>
                </a:solidFill>
                <a:latin typeface="Arial" charset="0"/>
              </a:defRPr>
            </a:lvl9pPr>
          </a:lstStyle>
          <a:p>
            <a:pPr eaLnBrk="1" hangingPunct="1"/>
            <a:fld id="{DAE190C2-E312-436A-B83E-B2B7B30731C9}" type="slidenum">
              <a:rPr lang="ru-RU" smtClean="0"/>
              <a:pPr eaLnBrk="1" hangingPunct="1"/>
              <a:t>1</a:t>
            </a:fld>
            <a:endParaRPr lang="ru-RU"/>
          </a:p>
        </p:txBody>
      </p:sp>
    </p:spTree>
    <p:extLst>
      <p:ext uri="{BB962C8B-B14F-4D97-AF65-F5344CB8AC3E}">
        <p14:creationId xmlns:p14="http://schemas.microsoft.com/office/powerpoint/2010/main" val="122922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0963" y="739775"/>
            <a:ext cx="6573837" cy="3698875"/>
          </a:xfrm>
        </p:spPr>
        <p:txBody>
          <a:bodyPr/>
          <a:lstStyle/>
          <a:p>
            <a:endParaRPr lang="ru-RU"/>
          </a:p>
        </p:txBody>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DBB30052-EE69-4832-B0D3-CA81ECD1C068}" type="slidenum">
              <a:rPr lang="ru-RU" smtClean="0"/>
              <a:pPr>
                <a:defRPr/>
              </a:pPr>
              <a:t>2</a:t>
            </a:fld>
            <a:endParaRPr lang="ru-RU"/>
          </a:p>
        </p:txBody>
      </p:sp>
    </p:spTree>
    <p:extLst>
      <p:ext uri="{BB962C8B-B14F-4D97-AF65-F5344CB8AC3E}">
        <p14:creationId xmlns:p14="http://schemas.microsoft.com/office/powerpoint/2010/main" val="2808057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0963" y="739775"/>
            <a:ext cx="6573837" cy="3698875"/>
          </a:xfrm>
        </p:spPr>
        <p:txBody>
          <a:bodyPr/>
          <a:lstStyle/>
          <a:p>
            <a:endParaRPr lang="ru-RU"/>
          </a:p>
        </p:txBody>
      </p:sp>
      <p:sp>
        <p:nvSpPr>
          <p:cNvPr id="3" name="Заметки 2"/>
          <p:cNvSpPr>
            <a:spLocks noGrp="1"/>
          </p:cNvSpPr>
          <p:nvPr>
            <p:ph type="body" idx="1"/>
          </p:nvPr>
        </p:nvSpPr>
        <p:spPr/>
        <p:txBody>
          <a:bodyPr/>
          <a:lstStyle/>
          <a:p>
            <a:r>
              <a:rPr lang="en-US" dirty="0"/>
              <a:t>In March, write-offs totaling 2.7 mln somoni were approved but not processed in the system. Taking these write-offs into account, the Par30+R is 1.46% (2,013,452 write-offs were made in January, 3,744,671 in February, and 58,878 in March).</a:t>
            </a:r>
          </a:p>
          <a:p>
            <a:endParaRPr lang="ru-RU" dirty="0"/>
          </a:p>
        </p:txBody>
      </p:sp>
      <p:sp>
        <p:nvSpPr>
          <p:cNvPr id="4" name="Номер слайда 3"/>
          <p:cNvSpPr>
            <a:spLocks noGrp="1"/>
          </p:cNvSpPr>
          <p:nvPr>
            <p:ph type="sldNum" sz="quarter" idx="10"/>
          </p:nvPr>
        </p:nvSpPr>
        <p:spPr/>
        <p:txBody>
          <a:bodyPr/>
          <a:lstStyle/>
          <a:p>
            <a:pPr>
              <a:defRPr/>
            </a:pPr>
            <a:fld id="{DBB30052-EE69-4832-B0D3-CA81ECD1C068}" type="slidenum">
              <a:rPr lang="ru-RU" smtClean="0"/>
              <a:pPr>
                <a:defRPr/>
              </a:pPr>
              <a:t>3</a:t>
            </a:fld>
            <a:endParaRPr lang="ru-RU"/>
          </a:p>
        </p:txBody>
      </p:sp>
    </p:spTree>
    <p:extLst>
      <p:ext uri="{BB962C8B-B14F-4D97-AF65-F5344CB8AC3E}">
        <p14:creationId xmlns:p14="http://schemas.microsoft.com/office/powerpoint/2010/main" val="602624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0963" y="739775"/>
            <a:ext cx="6573837" cy="3698875"/>
          </a:xfrm>
        </p:spPr>
        <p:txBody>
          <a:bodyPr/>
          <a:lstStyle/>
          <a:p>
            <a:endParaRPr lang="ru-RU"/>
          </a:p>
        </p:txBody>
      </p:sp>
      <p:sp>
        <p:nvSpPr>
          <p:cNvPr id="3" name="Заметки 2"/>
          <p:cNvSpPr>
            <a:spLocks noGrp="1"/>
          </p:cNvSpPr>
          <p:nvPr>
            <p:ph type="body" idx="1"/>
          </p:nvPr>
        </p:nvSpPr>
        <p:spPr/>
        <p:txBody>
          <a:bodyPr/>
          <a:lstStyle/>
          <a:p>
            <a:r>
              <a:rPr lang="en-US" dirty="0"/>
              <a:t>In March, write-offs totaling 2.7 mln somoni were approved but not processed in the system. Taking these write-offs into account, the Par30+R is 1.46% (2,013,452 write-offs were made in January, 3,744,671 in February, and 58,878 in March).</a:t>
            </a:r>
          </a:p>
          <a:p>
            <a:endParaRPr lang="ru-RU" dirty="0"/>
          </a:p>
        </p:txBody>
      </p:sp>
      <p:sp>
        <p:nvSpPr>
          <p:cNvPr id="4" name="Номер слайда 3"/>
          <p:cNvSpPr>
            <a:spLocks noGrp="1"/>
          </p:cNvSpPr>
          <p:nvPr>
            <p:ph type="sldNum" sz="quarter" idx="10"/>
          </p:nvPr>
        </p:nvSpPr>
        <p:spPr/>
        <p:txBody>
          <a:bodyPr/>
          <a:lstStyle/>
          <a:p>
            <a:pPr>
              <a:defRPr/>
            </a:pPr>
            <a:fld id="{DBB30052-EE69-4832-B0D3-CA81ECD1C068}" type="slidenum">
              <a:rPr lang="ru-RU" smtClean="0"/>
              <a:pPr>
                <a:defRPr/>
              </a:pPr>
              <a:t>4</a:t>
            </a:fld>
            <a:endParaRPr lang="ru-RU"/>
          </a:p>
        </p:txBody>
      </p:sp>
    </p:spTree>
    <p:extLst>
      <p:ext uri="{BB962C8B-B14F-4D97-AF65-F5344CB8AC3E}">
        <p14:creationId xmlns:p14="http://schemas.microsoft.com/office/powerpoint/2010/main" val="1817292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0963" y="739775"/>
            <a:ext cx="6573837" cy="3698875"/>
          </a:xfrm>
        </p:spPr>
        <p:txBody>
          <a:bodyPr/>
          <a:lstStyle/>
          <a:p>
            <a:endParaRPr lang="ru-RU"/>
          </a:p>
        </p:txBody>
      </p:sp>
      <p:sp>
        <p:nvSpPr>
          <p:cNvPr id="3" name="Заметки 2"/>
          <p:cNvSpPr>
            <a:spLocks noGrp="1"/>
          </p:cNvSpPr>
          <p:nvPr>
            <p:ph type="body" idx="1"/>
          </p:nvPr>
        </p:nvSpPr>
        <p:spPr/>
        <p:txBody>
          <a:bodyPr/>
          <a:lstStyle/>
          <a:p>
            <a:r>
              <a:rPr lang="en-US" dirty="0"/>
              <a:t>In March, write-offs totaling 2.7 mln somoni were approved but not processed in the system. Taking these write-offs into account, the Par30+R is 1.46% (2,013,452 write-offs were made in January, 3,744,671 in February, and 58,878 in March).</a:t>
            </a:r>
          </a:p>
          <a:p>
            <a:endParaRPr lang="ru-RU" dirty="0"/>
          </a:p>
        </p:txBody>
      </p:sp>
      <p:sp>
        <p:nvSpPr>
          <p:cNvPr id="4" name="Номер слайда 3"/>
          <p:cNvSpPr>
            <a:spLocks noGrp="1"/>
          </p:cNvSpPr>
          <p:nvPr>
            <p:ph type="sldNum" sz="quarter" idx="10"/>
          </p:nvPr>
        </p:nvSpPr>
        <p:spPr/>
        <p:txBody>
          <a:bodyPr/>
          <a:lstStyle/>
          <a:p>
            <a:pPr>
              <a:defRPr/>
            </a:pPr>
            <a:fld id="{DBB30052-EE69-4832-B0D3-CA81ECD1C068}" type="slidenum">
              <a:rPr lang="ru-RU" smtClean="0"/>
              <a:pPr>
                <a:defRPr/>
              </a:pPr>
              <a:t>5</a:t>
            </a:fld>
            <a:endParaRPr lang="ru-RU"/>
          </a:p>
        </p:txBody>
      </p:sp>
    </p:spTree>
    <p:extLst>
      <p:ext uri="{BB962C8B-B14F-4D97-AF65-F5344CB8AC3E}">
        <p14:creationId xmlns:p14="http://schemas.microsoft.com/office/powerpoint/2010/main" val="330423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0963" y="739775"/>
            <a:ext cx="6573837" cy="3698875"/>
          </a:xfrm>
        </p:spPr>
        <p:txBody>
          <a:bodyPr/>
          <a:lstStyle/>
          <a:p>
            <a:endParaRPr lang="ru-RU"/>
          </a:p>
        </p:txBody>
      </p:sp>
      <p:sp>
        <p:nvSpPr>
          <p:cNvPr id="3" name="Заметки 2"/>
          <p:cNvSpPr>
            <a:spLocks noGrp="1"/>
          </p:cNvSpPr>
          <p:nvPr>
            <p:ph type="body" idx="1"/>
          </p:nvPr>
        </p:nvSpPr>
        <p:spPr/>
        <p:txBody>
          <a:bodyPr/>
          <a:lstStyle/>
          <a:p>
            <a:r>
              <a:rPr lang="en-US" dirty="0"/>
              <a:t>In March, write-offs totaling 2.7 mln somoni were approved but not processed in the system. Taking these write-offs into account, the Par30+R is 1.46% (2,013,452 write-offs were made in January, 3,744,671 in February, and 58,878 in March).</a:t>
            </a:r>
          </a:p>
          <a:p>
            <a:endParaRPr lang="ru-RU" dirty="0"/>
          </a:p>
        </p:txBody>
      </p:sp>
      <p:sp>
        <p:nvSpPr>
          <p:cNvPr id="4" name="Номер слайда 3"/>
          <p:cNvSpPr>
            <a:spLocks noGrp="1"/>
          </p:cNvSpPr>
          <p:nvPr>
            <p:ph type="sldNum" sz="quarter" idx="10"/>
          </p:nvPr>
        </p:nvSpPr>
        <p:spPr/>
        <p:txBody>
          <a:bodyPr/>
          <a:lstStyle/>
          <a:p>
            <a:pPr>
              <a:defRPr/>
            </a:pPr>
            <a:fld id="{DBB30052-EE69-4832-B0D3-CA81ECD1C068}" type="slidenum">
              <a:rPr lang="ru-RU" smtClean="0"/>
              <a:pPr>
                <a:defRPr/>
              </a:pPr>
              <a:t>6</a:t>
            </a:fld>
            <a:endParaRPr lang="ru-RU"/>
          </a:p>
        </p:txBody>
      </p:sp>
    </p:spTree>
    <p:extLst>
      <p:ext uri="{BB962C8B-B14F-4D97-AF65-F5344CB8AC3E}">
        <p14:creationId xmlns:p14="http://schemas.microsoft.com/office/powerpoint/2010/main" val="75187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0963" y="739775"/>
            <a:ext cx="6573837" cy="3698875"/>
          </a:xfrm>
        </p:spPr>
        <p:txBody>
          <a:bodyPr/>
          <a:lstStyle/>
          <a:p>
            <a:endParaRPr lang="ru-RU"/>
          </a:p>
        </p:txBody>
      </p:sp>
      <p:sp>
        <p:nvSpPr>
          <p:cNvPr id="3" name="Заметки 2"/>
          <p:cNvSpPr>
            <a:spLocks noGrp="1"/>
          </p:cNvSpPr>
          <p:nvPr>
            <p:ph type="body" idx="1"/>
          </p:nvPr>
        </p:nvSpPr>
        <p:spPr/>
        <p:txBody>
          <a:bodyPr/>
          <a:lstStyle/>
          <a:p>
            <a:r>
              <a:rPr lang="en-US" dirty="0"/>
              <a:t>In March, write-offs totaling 2.7 mln somoni were approved but not processed in the system. Taking these write-offs into account, the Par30+R is 1.46% (2,013,452 write-offs were made in January, 3,744,671 in February, and 58,878 in March).</a:t>
            </a:r>
          </a:p>
          <a:p>
            <a:endParaRPr lang="ru-RU" dirty="0"/>
          </a:p>
        </p:txBody>
      </p:sp>
      <p:sp>
        <p:nvSpPr>
          <p:cNvPr id="4" name="Номер слайда 3"/>
          <p:cNvSpPr>
            <a:spLocks noGrp="1"/>
          </p:cNvSpPr>
          <p:nvPr>
            <p:ph type="sldNum" sz="quarter" idx="10"/>
          </p:nvPr>
        </p:nvSpPr>
        <p:spPr/>
        <p:txBody>
          <a:bodyPr/>
          <a:lstStyle/>
          <a:p>
            <a:pPr>
              <a:defRPr/>
            </a:pPr>
            <a:fld id="{DBB30052-EE69-4832-B0D3-CA81ECD1C068}" type="slidenum">
              <a:rPr lang="ru-RU" smtClean="0"/>
              <a:pPr>
                <a:defRPr/>
              </a:pPr>
              <a:t>7</a:t>
            </a:fld>
            <a:endParaRPr lang="ru-RU"/>
          </a:p>
        </p:txBody>
      </p:sp>
    </p:spTree>
    <p:extLst>
      <p:ext uri="{BB962C8B-B14F-4D97-AF65-F5344CB8AC3E}">
        <p14:creationId xmlns:p14="http://schemas.microsoft.com/office/powerpoint/2010/main" val="3540067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0963" y="739775"/>
            <a:ext cx="6573837" cy="3698875"/>
          </a:xfrm>
        </p:spPr>
        <p:txBody>
          <a:bodyPr/>
          <a:lstStyle/>
          <a:p>
            <a:endParaRPr lang="ru-RU"/>
          </a:p>
        </p:txBody>
      </p:sp>
      <p:sp>
        <p:nvSpPr>
          <p:cNvPr id="3" name="Заметки 2"/>
          <p:cNvSpPr>
            <a:spLocks noGrp="1"/>
          </p:cNvSpPr>
          <p:nvPr>
            <p:ph type="body" idx="1"/>
          </p:nvPr>
        </p:nvSpPr>
        <p:spPr/>
        <p:txBody>
          <a:bodyPr/>
          <a:lstStyle/>
          <a:p>
            <a:r>
              <a:rPr lang="en-US" dirty="0"/>
              <a:t>In March, write-offs totaling 2.7 mln somoni were approved but not processed in the system. Taking these write-offs into account, the Par30+R is 1.46% (2,013,452 write-offs were made in January, 3,744,671 in February, and 58,878 in March).</a:t>
            </a:r>
          </a:p>
          <a:p>
            <a:endParaRPr lang="ru-RU" dirty="0"/>
          </a:p>
        </p:txBody>
      </p:sp>
      <p:sp>
        <p:nvSpPr>
          <p:cNvPr id="4" name="Номер слайда 3"/>
          <p:cNvSpPr>
            <a:spLocks noGrp="1"/>
          </p:cNvSpPr>
          <p:nvPr>
            <p:ph type="sldNum" sz="quarter" idx="10"/>
          </p:nvPr>
        </p:nvSpPr>
        <p:spPr/>
        <p:txBody>
          <a:bodyPr/>
          <a:lstStyle/>
          <a:p>
            <a:pPr>
              <a:defRPr/>
            </a:pPr>
            <a:fld id="{DBB30052-EE69-4832-B0D3-CA81ECD1C068}" type="slidenum">
              <a:rPr lang="ru-RU" smtClean="0"/>
              <a:pPr>
                <a:defRPr/>
              </a:pPr>
              <a:t>9</a:t>
            </a:fld>
            <a:endParaRPr lang="ru-RU"/>
          </a:p>
        </p:txBody>
      </p:sp>
    </p:spTree>
    <p:extLst>
      <p:ext uri="{BB962C8B-B14F-4D97-AF65-F5344CB8AC3E}">
        <p14:creationId xmlns:p14="http://schemas.microsoft.com/office/powerpoint/2010/main" val="3997165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0963" y="739775"/>
            <a:ext cx="6573837" cy="3698875"/>
          </a:xfrm>
        </p:spPr>
        <p:txBody>
          <a:bodyPr/>
          <a:lstStyle/>
          <a:p>
            <a:endParaRPr lang="ru-RU"/>
          </a:p>
        </p:txBody>
      </p:sp>
      <p:sp>
        <p:nvSpPr>
          <p:cNvPr id="3" name="Заметки 2"/>
          <p:cNvSpPr>
            <a:spLocks noGrp="1"/>
          </p:cNvSpPr>
          <p:nvPr>
            <p:ph type="body" idx="1"/>
          </p:nvPr>
        </p:nvSpPr>
        <p:spPr/>
        <p:txBody>
          <a:bodyPr/>
          <a:lstStyle/>
          <a:p>
            <a:r>
              <a:rPr lang="en-US" dirty="0"/>
              <a:t>In March, write-offs totaling 2.7 mln somoni were approved but not processed in the system. Taking these write-offs into account, the Par30+R is 1.46% (2,013,452 write-offs were made in January, 3,744,671 in February, and 58,878 in March).</a:t>
            </a:r>
          </a:p>
          <a:p>
            <a:endParaRPr lang="ru-RU" dirty="0"/>
          </a:p>
        </p:txBody>
      </p:sp>
      <p:sp>
        <p:nvSpPr>
          <p:cNvPr id="4" name="Номер слайда 3"/>
          <p:cNvSpPr>
            <a:spLocks noGrp="1"/>
          </p:cNvSpPr>
          <p:nvPr>
            <p:ph type="sldNum" sz="quarter" idx="10"/>
          </p:nvPr>
        </p:nvSpPr>
        <p:spPr/>
        <p:txBody>
          <a:bodyPr/>
          <a:lstStyle/>
          <a:p>
            <a:pPr>
              <a:defRPr/>
            </a:pPr>
            <a:fld id="{DBB30052-EE69-4832-B0D3-CA81ECD1C068}" type="slidenum">
              <a:rPr lang="ru-RU" smtClean="0"/>
              <a:pPr>
                <a:defRPr/>
              </a:pPr>
              <a:t>10</a:t>
            </a:fld>
            <a:endParaRPr lang="ru-RU"/>
          </a:p>
        </p:txBody>
      </p:sp>
    </p:spTree>
    <p:extLst>
      <p:ext uri="{BB962C8B-B14F-4D97-AF65-F5344CB8AC3E}">
        <p14:creationId xmlns:p14="http://schemas.microsoft.com/office/powerpoint/2010/main" val="1168858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0963" y="739775"/>
            <a:ext cx="6573837" cy="3698875"/>
          </a:xfrm>
        </p:spPr>
        <p:txBody>
          <a:bodyPr/>
          <a:lstStyle/>
          <a:p>
            <a:endParaRPr lang="ru-RU"/>
          </a:p>
        </p:txBody>
      </p:sp>
      <p:sp>
        <p:nvSpPr>
          <p:cNvPr id="3" name="Заметки 2"/>
          <p:cNvSpPr>
            <a:spLocks noGrp="1"/>
          </p:cNvSpPr>
          <p:nvPr>
            <p:ph type="body" idx="1"/>
          </p:nvPr>
        </p:nvSpPr>
        <p:spPr/>
        <p:txBody>
          <a:bodyPr/>
          <a:lstStyle/>
          <a:p>
            <a:r>
              <a:rPr lang="en-US" dirty="0"/>
              <a:t>In March, write-offs totaling 2.7 mln somoni were approved but not processed in the system. Taking these write-offs into account, the Par30+R is 1.46% (2,013,452 write-offs were made in January, 3,744,671 in February, and 58,878 in March).</a:t>
            </a:r>
          </a:p>
          <a:p>
            <a:endParaRPr lang="ru-RU" dirty="0"/>
          </a:p>
        </p:txBody>
      </p:sp>
      <p:sp>
        <p:nvSpPr>
          <p:cNvPr id="4" name="Номер слайда 3"/>
          <p:cNvSpPr>
            <a:spLocks noGrp="1"/>
          </p:cNvSpPr>
          <p:nvPr>
            <p:ph type="sldNum" sz="quarter" idx="10"/>
          </p:nvPr>
        </p:nvSpPr>
        <p:spPr/>
        <p:txBody>
          <a:bodyPr/>
          <a:lstStyle/>
          <a:p>
            <a:pPr>
              <a:defRPr/>
            </a:pPr>
            <a:fld id="{DBB30052-EE69-4832-B0D3-CA81ECD1C068}" type="slidenum">
              <a:rPr lang="ru-RU" smtClean="0"/>
              <a:pPr>
                <a:defRPr/>
              </a:pPr>
              <a:t>11</a:t>
            </a:fld>
            <a:endParaRPr lang="ru-RU"/>
          </a:p>
        </p:txBody>
      </p:sp>
    </p:spTree>
    <p:extLst>
      <p:ext uri="{BB962C8B-B14F-4D97-AF65-F5344CB8AC3E}">
        <p14:creationId xmlns:p14="http://schemas.microsoft.com/office/powerpoint/2010/main" val="41526860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0963" y="739775"/>
            <a:ext cx="6573837" cy="3698875"/>
          </a:xfrm>
        </p:spPr>
        <p:txBody>
          <a:bodyPr/>
          <a:lstStyle/>
          <a:p>
            <a:endParaRPr lang="ru-RU"/>
          </a:p>
        </p:txBody>
      </p:sp>
      <p:sp>
        <p:nvSpPr>
          <p:cNvPr id="3" name="Заметки 2"/>
          <p:cNvSpPr>
            <a:spLocks noGrp="1"/>
          </p:cNvSpPr>
          <p:nvPr>
            <p:ph type="body" idx="1"/>
          </p:nvPr>
        </p:nvSpPr>
        <p:spPr/>
        <p:txBody>
          <a:bodyPr/>
          <a:lstStyle/>
          <a:p>
            <a:r>
              <a:rPr lang="en-US" dirty="0"/>
              <a:t>In March, write-offs totaling 2.7 mln somoni were approved but not processed in the system. Taking these write-offs into account, the Par30+R is 1.46% (2,013,452 write-offs were made in January, 3,744,671 in February, and 58,878 in March).</a:t>
            </a:r>
          </a:p>
          <a:p>
            <a:endParaRPr lang="ru-RU" dirty="0"/>
          </a:p>
        </p:txBody>
      </p:sp>
      <p:sp>
        <p:nvSpPr>
          <p:cNvPr id="4" name="Номер слайда 3"/>
          <p:cNvSpPr>
            <a:spLocks noGrp="1"/>
          </p:cNvSpPr>
          <p:nvPr>
            <p:ph type="sldNum" sz="quarter" idx="10"/>
          </p:nvPr>
        </p:nvSpPr>
        <p:spPr/>
        <p:txBody>
          <a:bodyPr/>
          <a:lstStyle/>
          <a:p>
            <a:pPr>
              <a:defRPr/>
            </a:pPr>
            <a:fld id="{DBB30052-EE69-4832-B0D3-CA81ECD1C068}" type="slidenum">
              <a:rPr lang="ru-RU" smtClean="0"/>
              <a:pPr>
                <a:defRPr/>
              </a:pPr>
              <a:t>13</a:t>
            </a:fld>
            <a:endParaRPr lang="ru-RU"/>
          </a:p>
        </p:txBody>
      </p:sp>
    </p:spTree>
    <p:extLst>
      <p:ext uri="{BB962C8B-B14F-4D97-AF65-F5344CB8AC3E}">
        <p14:creationId xmlns:p14="http://schemas.microsoft.com/office/powerpoint/2010/main" val="40625491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0963" y="739775"/>
            <a:ext cx="6573837" cy="3698875"/>
          </a:xfrm>
        </p:spPr>
        <p:txBody>
          <a:bodyPr/>
          <a:lstStyle/>
          <a:p>
            <a:endParaRPr lang="ru-RU"/>
          </a:p>
        </p:txBody>
      </p:sp>
      <p:sp>
        <p:nvSpPr>
          <p:cNvPr id="3" name="Заметки 2"/>
          <p:cNvSpPr>
            <a:spLocks noGrp="1"/>
          </p:cNvSpPr>
          <p:nvPr>
            <p:ph type="body" idx="1"/>
          </p:nvPr>
        </p:nvSpPr>
        <p:spPr/>
        <p:txBody>
          <a:bodyPr/>
          <a:lstStyle/>
          <a:p>
            <a:r>
              <a:rPr lang="en-US" dirty="0"/>
              <a:t>In March, write-offs totaling 2.7 mln somoni were approved but not processed in the system. Taking these write-offs into account, the Par30+R is 1.46% (2,013,452 write-offs were made in January, 3,744,671 in February, and 58,878 in March).</a:t>
            </a:r>
          </a:p>
          <a:p>
            <a:endParaRPr lang="ru-RU" dirty="0"/>
          </a:p>
        </p:txBody>
      </p:sp>
      <p:sp>
        <p:nvSpPr>
          <p:cNvPr id="4" name="Номер слайда 3"/>
          <p:cNvSpPr>
            <a:spLocks noGrp="1"/>
          </p:cNvSpPr>
          <p:nvPr>
            <p:ph type="sldNum" sz="quarter" idx="10"/>
          </p:nvPr>
        </p:nvSpPr>
        <p:spPr/>
        <p:txBody>
          <a:bodyPr/>
          <a:lstStyle/>
          <a:p>
            <a:pPr>
              <a:defRPr/>
            </a:pPr>
            <a:fld id="{DBB30052-EE69-4832-B0D3-CA81ECD1C068}" type="slidenum">
              <a:rPr lang="ru-RU" smtClean="0"/>
              <a:pPr>
                <a:defRPr/>
              </a:pPr>
              <a:t>14</a:t>
            </a:fld>
            <a:endParaRPr lang="ru-RU"/>
          </a:p>
        </p:txBody>
      </p:sp>
    </p:spTree>
    <p:extLst>
      <p:ext uri="{BB962C8B-B14F-4D97-AF65-F5344CB8AC3E}">
        <p14:creationId xmlns:p14="http://schemas.microsoft.com/office/powerpoint/2010/main" val="39856302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0963" y="739775"/>
            <a:ext cx="6573837" cy="3698875"/>
          </a:xfrm>
        </p:spPr>
        <p:txBody>
          <a:bodyPr/>
          <a:lstStyle/>
          <a:p>
            <a:endParaRPr lang="ru-RU"/>
          </a:p>
        </p:txBody>
      </p:sp>
      <p:sp>
        <p:nvSpPr>
          <p:cNvPr id="3" name="Заметки 2"/>
          <p:cNvSpPr>
            <a:spLocks noGrp="1"/>
          </p:cNvSpPr>
          <p:nvPr>
            <p:ph type="body" idx="1"/>
          </p:nvPr>
        </p:nvSpPr>
        <p:spPr/>
        <p:txBody>
          <a:bodyPr/>
          <a:lstStyle/>
          <a:p>
            <a:r>
              <a:rPr lang="en-US" dirty="0"/>
              <a:t>In March, write-offs totaling 2.7 mln somoni were approved but not processed in the system. Taking these write-offs into account, the Par30+R is 1.46% (2,013,452 write-offs were made in January, 3,744,671 in February, and 58,878 in March).</a:t>
            </a:r>
          </a:p>
          <a:p>
            <a:endParaRPr lang="ru-RU" dirty="0"/>
          </a:p>
        </p:txBody>
      </p:sp>
      <p:sp>
        <p:nvSpPr>
          <p:cNvPr id="4" name="Номер слайда 3"/>
          <p:cNvSpPr>
            <a:spLocks noGrp="1"/>
          </p:cNvSpPr>
          <p:nvPr>
            <p:ph type="sldNum" sz="quarter" idx="10"/>
          </p:nvPr>
        </p:nvSpPr>
        <p:spPr/>
        <p:txBody>
          <a:bodyPr/>
          <a:lstStyle/>
          <a:p>
            <a:pPr>
              <a:defRPr/>
            </a:pPr>
            <a:fld id="{DBB30052-EE69-4832-B0D3-CA81ECD1C068}" type="slidenum">
              <a:rPr lang="ru-RU" smtClean="0"/>
              <a:pPr>
                <a:defRPr/>
              </a:pPr>
              <a:t>15</a:t>
            </a:fld>
            <a:endParaRPr lang="ru-RU"/>
          </a:p>
        </p:txBody>
      </p:sp>
    </p:spTree>
    <p:extLst>
      <p:ext uri="{BB962C8B-B14F-4D97-AF65-F5344CB8AC3E}">
        <p14:creationId xmlns:p14="http://schemas.microsoft.com/office/powerpoint/2010/main" val="3881348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0963" y="739775"/>
            <a:ext cx="6573837" cy="3698875"/>
          </a:xfrm>
        </p:spPr>
        <p:txBody>
          <a:bodyPr/>
          <a:lstStyle/>
          <a:p>
            <a:endParaRPr lang="ru-RU"/>
          </a:p>
        </p:txBody>
      </p:sp>
      <p:sp>
        <p:nvSpPr>
          <p:cNvPr id="3" name="Заметки 2"/>
          <p:cNvSpPr>
            <a:spLocks noGrp="1"/>
          </p:cNvSpPr>
          <p:nvPr>
            <p:ph type="body" idx="1"/>
          </p:nvPr>
        </p:nvSpPr>
        <p:spPr/>
        <p:txBody>
          <a:bodyPr/>
          <a:lstStyle/>
          <a:p>
            <a:r>
              <a:rPr lang="en-US" dirty="0"/>
              <a:t>In March, write-offs totaling 2.7 mln somoni were approved but not processed in the system. Taking these write-offs into account, the Par30+R is 1.46% (2,013,452 write-offs were made in January, 3,744,671 in February, and 58,878 in March).</a:t>
            </a:r>
          </a:p>
          <a:p>
            <a:endParaRPr lang="ru-RU" dirty="0"/>
          </a:p>
        </p:txBody>
      </p:sp>
      <p:sp>
        <p:nvSpPr>
          <p:cNvPr id="4" name="Номер слайда 3"/>
          <p:cNvSpPr>
            <a:spLocks noGrp="1"/>
          </p:cNvSpPr>
          <p:nvPr>
            <p:ph type="sldNum" sz="quarter" idx="10"/>
          </p:nvPr>
        </p:nvSpPr>
        <p:spPr/>
        <p:txBody>
          <a:bodyPr/>
          <a:lstStyle/>
          <a:p>
            <a:pPr>
              <a:defRPr/>
            </a:pPr>
            <a:fld id="{DBB30052-EE69-4832-B0D3-CA81ECD1C068}" type="slidenum">
              <a:rPr lang="ru-RU" smtClean="0"/>
              <a:pPr>
                <a:defRPr/>
              </a:pPr>
              <a:t>16</a:t>
            </a:fld>
            <a:endParaRPr lang="ru-RU"/>
          </a:p>
        </p:txBody>
      </p:sp>
    </p:spTree>
    <p:extLst>
      <p:ext uri="{BB962C8B-B14F-4D97-AF65-F5344CB8AC3E}">
        <p14:creationId xmlns:p14="http://schemas.microsoft.com/office/powerpoint/2010/main" val="4556871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0963" y="739775"/>
            <a:ext cx="6573837" cy="3698875"/>
          </a:xfrm>
        </p:spPr>
        <p:txBody>
          <a:bodyPr/>
          <a:lstStyle/>
          <a:p>
            <a:endParaRPr lang="ru-RU"/>
          </a:p>
        </p:txBody>
      </p:sp>
      <p:sp>
        <p:nvSpPr>
          <p:cNvPr id="3" name="Заметки 2"/>
          <p:cNvSpPr>
            <a:spLocks noGrp="1"/>
          </p:cNvSpPr>
          <p:nvPr>
            <p:ph type="body" idx="1"/>
          </p:nvPr>
        </p:nvSpPr>
        <p:spPr/>
        <p:txBody>
          <a:bodyPr/>
          <a:lstStyle/>
          <a:p>
            <a:r>
              <a:rPr lang="en-US" dirty="0"/>
              <a:t>In March, write-offs totaling 2.7 mln somoni were approved but not processed in the system. Taking these write-offs into account, the Par30+R is 1.46% (2,013,452 write-offs were made in January, 3,744,671 in February, and 58,878 in March).</a:t>
            </a:r>
          </a:p>
          <a:p>
            <a:endParaRPr lang="ru-RU" dirty="0"/>
          </a:p>
        </p:txBody>
      </p:sp>
      <p:sp>
        <p:nvSpPr>
          <p:cNvPr id="4" name="Номер слайда 3"/>
          <p:cNvSpPr>
            <a:spLocks noGrp="1"/>
          </p:cNvSpPr>
          <p:nvPr>
            <p:ph type="sldNum" sz="quarter" idx="10"/>
          </p:nvPr>
        </p:nvSpPr>
        <p:spPr/>
        <p:txBody>
          <a:bodyPr/>
          <a:lstStyle/>
          <a:p>
            <a:pPr>
              <a:defRPr/>
            </a:pPr>
            <a:fld id="{DBB30052-EE69-4832-B0D3-CA81ECD1C068}" type="slidenum">
              <a:rPr lang="ru-RU" smtClean="0"/>
              <a:pPr>
                <a:defRPr/>
              </a:pPr>
              <a:t>17</a:t>
            </a:fld>
            <a:endParaRPr lang="ru-RU"/>
          </a:p>
        </p:txBody>
      </p:sp>
    </p:spTree>
    <p:extLst>
      <p:ext uri="{BB962C8B-B14F-4D97-AF65-F5344CB8AC3E}">
        <p14:creationId xmlns:p14="http://schemas.microsoft.com/office/powerpoint/2010/main" val="3781124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ru-RU"/>
              <a:t>Образец заголовка</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1C7ACEA4-927A-420A-B384-38E88B4765E4}" type="slidenum">
              <a:rPr lang="ru-RU" smtClean="0"/>
              <a:pPr>
                <a:defRPr/>
              </a:pPr>
              <a:t>‹#›</a:t>
            </a:fld>
            <a:endParaRPr lang="ru-RU"/>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FC66782D-FF8E-45ED-A8F5-A0175A667A77}" type="slidenum">
              <a:rPr lang="ru-RU" smtClean="0"/>
              <a:pPr>
                <a:defRPr/>
              </a:pPr>
              <a:t>‹#›</a:t>
            </a:fld>
            <a:endParaRPr lang="ru-RU"/>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ru-RU"/>
              <a:t>Образец заголовка</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4D331F54-4824-44A7-938F-229361C1C8EA}" type="slidenum">
              <a:rPr lang="ru-RU" smtClean="0"/>
              <a:pPr>
                <a:defRPr/>
              </a:pPr>
              <a:t>‹#›</a:t>
            </a:fld>
            <a:endParaRPr lang="ru-RU"/>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F302331F-5800-429A-80E3-B844C8FDB2C0}" type="slidenum">
              <a:rPr lang="ru-RU" smtClean="0"/>
              <a:pPr>
                <a:defRPr/>
              </a:pPr>
              <a:t>‹#›</a:t>
            </a:fld>
            <a:endParaRPr lang="ru-RU"/>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pPr>
              <a:defRPr/>
            </a:pPr>
            <a:endParaRPr lang="ru-RU"/>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AAF74696-5596-47B4-BEB1-2B3CB1EB41CC}" type="slidenum">
              <a:rPr lang="ru-RU" smtClean="0"/>
              <a:pPr>
                <a:defRPr/>
              </a:pPr>
              <a:t>‹#›</a:t>
            </a:fld>
            <a:endParaRPr lang="ru-RU"/>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pPr>
              <a:defRPr/>
            </a:pPr>
            <a:endParaRPr lang="ru-RU"/>
          </a:p>
        </p:txBody>
      </p:sp>
      <p:sp>
        <p:nvSpPr>
          <p:cNvPr id="4" name="Footer Placeholder 3"/>
          <p:cNvSpPr>
            <a:spLocks noGrp="1"/>
          </p:cNvSpPr>
          <p:nvPr>
            <p:ph type="ftr" sz="quarter" idx="11"/>
          </p:nvPr>
        </p:nvSpPr>
        <p:spPr/>
        <p:txBody>
          <a:bodyPr/>
          <a:lstStyle/>
          <a:p>
            <a:pPr>
              <a:defRPr/>
            </a:pPr>
            <a:endParaRPr lang="ru-RU"/>
          </a:p>
        </p:txBody>
      </p:sp>
      <p:sp>
        <p:nvSpPr>
          <p:cNvPr id="5" name="Slide Number Placeholder 4"/>
          <p:cNvSpPr>
            <a:spLocks noGrp="1"/>
          </p:cNvSpPr>
          <p:nvPr>
            <p:ph type="sldNum" sz="quarter" idx="12"/>
          </p:nvPr>
        </p:nvSpPr>
        <p:spPr/>
        <p:txBody>
          <a:bodyPr/>
          <a:lstStyle/>
          <a:p>
            <a:pPr>
              <a:defRPr/>
            </a:pPr>
            <a:fld id="{637F4A55-08AA-4BE1-960C-9C6CBCC13C42}" type="slidenum">
              <a:rPr lang="ru-RU" smtClean="0"/>
              <a:pPr>
                <a:defRPr/>
              </a:pPr>
              <a:t>‹#›</a:t>
            </a:fld>
            <a:endParaRPr lang="ru-RU"/>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ru-RU"/>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7C9A2E0D-0452-4434-9539-EEF594E8F76C}" type="slidenum">
              <a:rPr lang="ru-RU" smtClean="0"/>
              <a:pPr>
                <a:defRPr/>
              </a:pPr>
              <a:t>‹#›</a:t>
            </a:fld>
            <a:endParaRPr lang="ru-RU"/>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67D09BCE-205F-4492-837B-3A5D089C0B37}" type="slidenum">
              <a:rPr lang="ru-RU" smtClean="0"/>
              <a:pPr>
                <a:defRPr/>
              </a:pPr>
              <a:t>‹#›</a:t>
            </a:fld>
            <a:endParaRPr lang="ru-RU"/>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76D8F5C8-BA2F-4035-97AB-3E02AAC44627}" type="slidenum">
              <a:rPr lang="ru-RU" smtClean="0"/>
              <a:pPr>
                <a:defRPr/>
              </a:pPr>
              <a:t>‹#›</a:t>
            </a:fld>
            <a:endParaRPr lang="ru-RU"/>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76B22D7B-6850-4C41-9091-4BACB76F9CE3}" type="slidenum">
              <a:rPr lang="ru-RU" smtClean="0"/>
              <a:pPr>
                <a:defRPr/>
              </a:pPr>
              <a:t>‹#›</a:t>
            </a:fld>
            <a:endParaRPr lang="ru-RU"/>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ru-RU"/>
              <a:t>Образец заголовка</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5AF1280A-E1EA-4D3A-B5D7-1DADF83D903C}" type="slidenum">
              <a:rPr lang="ru-RU" smtClean="0"/>
              <a:pPr>
                <a:defRPr/>
              </a:pPr>
              <a:t>‹#›</a:t>
            </a:fld>
            <a:endParaRPr lang="ru-RU"/>
          </a:p>
        </p:txBody>
      </p:sp>
    </p:spTree>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4632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pPr>
              <a:defRPr/>
            </a:pPr>
            <a:endParaRPr lang="ru-RU"/>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defRPr/>
            </a:pPr>
            <a:endParaRPr lang="ru-RU"/>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pPr>
              <a:defRPr/>
            </a:pPr>
            <a:fld id="{0E79554B-4C93-46D4-AB23-452D4D6F59B9}" type="slidenum">
              <a:rPr lang="ru-RU" smtClean="0"/>
              <a:pPr>
                <a:defRPr/>
              </a:pPr>
              <a:t>‹#›</a:t>
            </a:fld>
            <a:endParaRPr lang="ru-RU"/>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transition spd="slow">
    <p:push dir="u"/>
  </p:transition>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5.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5.pn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9.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6.bin"/><Relationship Id="rId5" Type="http://schemas.openxmlformats.org/officeDocument/2006/relationships/image" Target="../media/image15.bin"/><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hyperlink" Target="http://www.imon.tj/en/about/care" TargetMode="External"/><Relationship Id="rId2"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hyperlink" Target="mailto:iso.abdusamiev@imon.tj" TargetMode="External"/><Relationship Id="rId5" Type="http://schemas.openxmlformats.org/officeDocument/2006/relationships/hyperlink" Target="mailto:rashurova@imon.tj"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itle_bg.jp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640080" y="3352800"/>
            <a:ext cx="6232155" cy="1446550"/>
          </a:xfrm>
          <a:prstGeom prst="rect">
            <a:avLst/>
          </a:prstGeom>
          <a:noFill/>
        </p:spPr>
        <p:txBody>
          <a:bodyPr wrap="none" lIns="0">
            <a:spAutoFit/>
          </a:bodyPr>
          <a:lstStyle/>
          <a:p>
            <a:r>
              <a:rPr lang="en-US" sz="4400" b="1" dirty="0">
                <a:solidFill>
                  <a:schemeClr val="accent3">
                    <a:lumMod val="60000"/>
                    <a:lumOff val="40000"/>
                  </a:schemeClr>
                </a:solidFill>
                <a:latin typeface="Calibri"/>
              </a:rPr>
              <a:t>Sustainability report (ESG)</a:t>
            </a:r>
          </a:p>
          <a:p>
            <a:r>
              <a:rPr lang="en-US" sz="4400" b="1" dirty="0">
                <a:solidFill>
                  <a:schemeClr val="accent3">
                    <a:lumMod val="60000"/>
                    <a:lumOff val="40000"/>
                  </a:schemeClr>
                </a:solidFill>
                <a:latin typeface="Calibri"/>
              </a:rPr>
              <a:t>H1 </a:t>
            </a:r>
            <a:r>
              <a:rPr sz="4400" b="1" dirty="0">
                <a:solidFill>
                  <a:schemeClr val="accent3">
                    <a:lumMod val="60000"/>
                    <a:lumOff val="40000"/>
                  </a:schemeClr>
                </a:solidFill>
                <a:latin typeface="Calibri"/>
              </a:rPr>
              <a:t>202</a:t>
            </a:r>
            <a:r>
              <a:rPr lang="en-US" sz="4400" b="1" dirty="0">
                <a:solidFill>
                  <a:schemeClr val="accent3">
                    <a:lumMod val="60000"/>
                    <a:lumOff val="40000"/>
                  </a:schemeClr>
                </a:solidFill>
                <a:latin typeface="Calibri"/>
              </a:rPr>
              <a:t>6</a:t>
            </a:r>
            <a:endParaRPr sz="4400" b="1" dirty="0">
              <a:solidFill>
                <a:schemeClr val="accent3">
                  <a:lumMod val="60000"/>
                  <a:lumOff val="40000"/>
                </a:schemeClr>
              </a:solidFill>
              <a:latin typeface="Calibri"/>
            </a:endParaRPr>
          </a:p>
        </p:txBody>
      </p:sp>
      <p:sp>
        <p:nvSpPr>
          <p:cNvPr id="6" name="TextBox 5"/>
          <p:cNvSpPr txBox="1"/>
          <p:nvPr/>
        </p:nvSpPr>
        <p:spPr>
          <a:xfrm>
            <a:off x="640080" y="6035040"/>
            <a:ext cx="2669770" cy="307777"/>
          </a:xfrm>
          <a:prstGeom prst="rect">
            <a:avLst/>
          </a:prstGeom>
          <a:noFill/>
        </p:spPr>
        <p:txBody>
          <a:bodyPr wrap="none" lIns="0">
            <a:spAutoFit/>
          </a:bodyPr>
          <a:lstStyle/>
          <a:p>
            <a:r>
              <a:rPr sz="1400" dirty="0">
                <a:solidFill>
                  <a:srgbClr val="FFFFFF"/>
                </a:solidFill>
                <a:latin typeface="Calibri"/>
              </a:rPr>
              <a:t>CJSC Bank </a:t>
            </a:r>
            <a:r>
              <a:rPr lang="en-US" sz="1400" dirty="0">
                <a:solidFill>
                  <a:srgbClr val="FFFFFF"/>
                </a:solidFill>
                <a:latin typeface="Calibri"/>
              </a:rPr>
              <a:t>"</a:t>
            </a:r>
            <a:r>
              <a:rPr sz="1400" dirty="0">
                <a:solidFill>
                  <a:srgbClr val="FFFFFF"/>
                </a:solidFill>
                <a:latin typeface="Calibri"/>
              </a:rPr>
              <a:t>IMON INTERNATIONAL"</a:t>
            </a:r>
          </a:p>
        </p:txBody>
      </p:sp>
      <p:sp>
        <p:nvSpPr>
          <p:cNvPr id="9" name="TextBox 8">
            <a:extLst>
              <a:ext uri="{FF2B5EF4-FFF2-40B4-BE49-F238E27FC236}">
                <a16:creationId xmlns:a16="http://schemas.microsoft.com/office/drawing/2014/main" id="{61974014-3811-43B8-A5AD-4AC955BEA5BA}"/>
              </a:ext>
            </a:extLst>
          </p:cNvPr>
          <p:cNvSpPr txBox="1"/>
          <p:nvPr/>
        </p:nvSpPr>
        <p:spPr>
          <a:xfrm>
            <a:off x="1600200" y="1102040"/>
            <a:ext cx="2755974" cy="1044581"/>
          </a:xfrm>
          <a:prstGeom prst="rect">
            <a:avLst/>
          </a:prstGeom>
          <a:noFill/>
        </p:spPr>
        <p:txBody>
          <a:bodyPr wrap="square" lIns="0">
            <a:spAutoFit/>
          </a:bodyPr>
          <a:lstStyle/>
          <a:p>
            <a:pPr>
              <a:lnSpc>
                <a:spcPts val="3700"/>
              </a:lnSpc>
            </a:pPr>
            <a:r>
              <a:rPr lang="en-US" sz="3600" dirty="0">
                <a:solidFill>
                  <a:schemeClr val="tx2">
                    <a:lumMod val="60000"/>
                    <a:lumOff val="40000"/>
                  </a:schemeClr>
                </a:solidFill>
                <a:latin typeface="Calibri"/>
              </a:rPr>
              <a:t>IMON</a:t>
            </a:r>
            <a:r>
              <a:rPr lang="en-US" sz="3600" dirty="0">
                <a:solidFill>
                  <a:srgbClr val="FFFFFF"/>
                </a:solidFill>
                <a:latin typeface="Calibri"/>
              </a:rPr>
              <a:t> </a:t>
            </a:r>
            <a:endParaRPr lang="ru-RU" sz="3600" dirty="0">
              <a:solidFill>
                <a:srgbClr val="FFFFFF"/>
              </a:solidFill>
              <a:latin typeface="Calibri"/>
            </a:endParaRPr>
          </a:p>
          <a:p>
            <a:pPr>
              <a:lnSpc>
                <a:spcPts val="3700"/>
              </a:lnSpc>
            </a:pPr>
            <a:r>
              <a:rPr lang="en-US" sz="3600" dirty="0">
                <a:solidFill>
                  <a:schemeClr val="tx2">
                    <a:lumMod val="60000"/>
                    <a:lumOff val="40000"/>
                  </a:schemeClr>
                </a:solidFill>
                <a:latin typeface="Calibri"/>
              </a:rPr>
              <a:t>International</a:t>
            </a:r>
            <a:endParaRPr sz="3600" dirty="0">
              <a:solidFill>
                <a:schemeClr val="tx2">
                  <a:lumMod val="60000"/>
                  <a:lumOff val="40000"/>
                </a:schemeClr>
              </a:solidFill>
              <a:latin typeface="Calibri"/>
            </a:endParaRPr>
          </a:p>
        </p:txBody>
      </p:sp>
      <p:pic>
        <p:nvPicPr>
          <p:cNvPr id="10" name="Picture 6" descr="logo_circle.png">
            <a:extLst>
              <a:ext uri="{FF2B5EF4-FFF2-40B4-BE49-F238E27FC236}">
                <a16:creationId xmlns:a16="http://schemas.microsoft.com/office/drawing/2014/main" id="{1CA452ED-2407-4462-9F49-AE51DFDD8104}"/>
              </a:ext>
            </a:extLst>
          </p:cNvPr>
          <p:cNvPicPr>
            <a:picLocks noChangeAspect="1"/>
          </p:cNvPicPr>
          <p:nvPr/>
        </p:nvPicPr>
        <p:blipFill>
          <a:blip r:embed="rId4"/>
          <a:stretch>
            <a:fillRect/>
          </a:stretch>
        </p:blipFill>
        <p:spPr>
          <a:xfrm>
            <a:off x="640080" y="1143000"/>
            <a:ext cx="888048" cy="888048"/>
          </a:xfrm>
          <a:prstGeom prst="rect">
            <a:avLst/>
          </a:prstGeom>
        </p:spPr>
      </p:pic>
      <p:sp>
        <p:nvSpPr>
          <p:cNvPr id="13" name="Номер слайда 4">
            <a:extLst>
              <a:ext uri="{FF2B5EF4-FFF2-40B4-BE49-F238E27FC236}">
                <a16:creationId xmlns:a16="http://schemas.microsoft.com/office/drawing/2014/main" id="{66B4C4E8-8DEB-4523-9F32-415618F02BEB}"/>
              </a:ext>
            </a:extLst>
          </p:cNvPr>
          <p:cNvSpPr>
            <a:spLocks noGrp="1"/>
          </p:cNvSpPr>
          <p:nvPr>
            <p:ph type="sldNum" sz="quarter" idx="12"/>
          </p:nvPr>
        </p:nvSpPr>
        <p:spPr>
          <a:xfrm>
            <a:off x="11513820" y="6464808"/>
            <a:ext cx="640080" cy="329184"/>
          </a:xfrm>
        </p:spPr>
        <p:txBody>
          <a:bodyPr/>
          <a:lstStyle/>
          <a:p>
            <a:pPr algn="ctr">
              <a:defRPr/>
            </a:pPr>
            <a:fld id="{FC66782D-FF8E-45ED-A8F5-A0175A667A77}" type="slidenum">
              <a:rPr lang="ru-RU" smtClean="0">
                <a:solidFill>
                  <a:schemeClr val="bg1"/>
                </a:solidFill>
              </a:rPr>
              <a:pPr algn="ctr">
                <a:defRPr/>
              </a:pPr>
              <a:t>1</a:t>
            </a:fld>
            <a:endParaRPr lang="ru-RU" dirty="0">
              <a:solidFill>
                <a:schemeClr val="bg1"/>
              </a:solidFill>
            </a:endParaRPr>
          </a:p>
        </p:txBody>
      </p:sp>
      <p:pic>
        <p:nvPicPr>
          <p:cNvPr id="14" name="Picture 6" descr="logo_circle.png">
            <a:extLst>
              <a:ext uri="{FF2B5EF4-FFF2-40B4-BE49-F238E27FC236}">
                <a16:creationId xmlns:a16="http://schemas.microsoft.com/office/drawing/2014/main" id="{977D4E6C-5881-4C3B-B9FD-2A64DCBB9CBD}"/>
              </a:ext>
            </a:extLst>
          </p:cNvPr>
          <p:cNvPicPr>
            <a:picLocks noChangeAspect="1"/>
          </p:cNvPicPr>
          <p:nvPr/>
        </p:nvPicPr>
        <p:blipFill>
          <a:blip r:embed="rId4"/>
          <a:stretch>
            <a:fillRect/>
          </a:stretch>
        </p:blipFill>
        <p:spPr>
          <a:xfrm>
            <a:off x="11513820" y="5789517"/>
            <a:ext cx="640080" cy="640080"/>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30555" y="1917141"/>
            <a:ext cx="10972800" cy="4765376"/>
          </a:xfrm>
        </p:spPr>
        <p:txBody>
          <a:bodyPr>
            <a:noAutofit/>
          </a:bodyPr>
          <a:lstStyle/>
          <a:p>
            <a:pPr marL="457200" indent="-457200">
              <a:buFont typeface="+mj-lt"/>
              <a:buAutoNum type="arabicPeriod"/>
            </a:pPr>
            <a:r>
              <a:rPr lang="en-US" sz="1600" dirty="0"/>
              <a:t>Description of report				3</a:t>
            </a:r>
          </a:p>
          <a:p>
            <a:pPr marL="457200" indent="-457200">
              <a:buFont typeface="+mj-lt"/>
              <a:buAutoNum type="arabicPeriod"/>
            </a:pPr>
            <a:r>
              <a:rPr lang="en-US" sz="1600" dirty="0"/>
              <a:t>Summary of the Bank and its achievements	4</a:t>
            </a:r>
          </a:p>
          <a:p>
            <a:pPr marL="457200" indent="-457200">
              <a:buFont typeface="+mj-lt"/>
              <a:buAutoNum type="arabicPeriod"/>
            </a:pPr>
            <a:r>
              <a:rPr lang="en-US" sz="1600" dirty="0"/>
              <a:t>Environmental and Social initiatives		5</a:t>
            </a:r>
          </a:p>
          <a:p>
            <a:pPr marL="457200" indent="-457200">
              <a:buFont typeface="+mj-lt"/>
              <a:buAutoNum type="arabicPeriod"/>
            </a:pPr>
            <a:r>
              <a:rPr lang="en-US" sz="1600" dirty="0"/>
              <a:t>SDG achievements by 2025			6</a:t>
            </a:r>
          </a:p>
          <a:p>
            <a:pPr marL="457200" indent="-457200">
              <a:buFont typeface="+mj-lt"/>
              <a:buAutoNum type="arabicPeriod"/>
            </a:pPr>
            <a:r>
              <a:rPr lang="en-US" sz="1600" dirty="0"/>
              <a:t>Sustainable Development of the Bank		8</a:t>
            </a:r>
          </a:p>
          <a:p>
            <a:pPr lvl="2"/>
            <a:r>
              <a:rPr lang="en-US" sz="1200" dirty="0"/>
              <a:t>The Path to ESG Transformation</a:t>
            </a:r>
          </a:p>
          <a:p>
            <a:pPr lvl="2"/>
            <a:r>
              <a:rPr lang="en-US" sz="1200" dirty="0"/>
              <a:t>Objectives and Key areas of the Sustainable development</a:t>
            </a:r>
          </a:p>
          <a:p>
            <a:pPr lvl="2"/>
            <a:r>
              <a:rPr lang="en-US" sz="1200" dirty="0"/>
              <a:t>Sustainability Targets</a:t>
            </a:r>
          </a:p>
          <a:p>
            <a:pPr marL="457200" indent="-457200">
              <a:buFont typeface="+mj-lt"/>
              <a:buAutoNum type="arabicPeriod"/>
            </a:pPr>
            <a:r>
              <a:rPr lang="en-US" sz="1600" dirty="0"/>
              <a:t>Social Impact of the Bank			12</a:t>
            </a:r>
          </a:p>
          <a:p>
            <a:pPr lvl="2"/>
            <a:r>
              <a:rPr lang="en-US" sz="1200" dirty="0"/>
              <a:t>Staff details</a:t>
            </a:r>
          </a:p>
          <a:p>
            <a:pPr lvl="2"/>
            <a:r>
              <a:rPr lang="en-US" sz="1200" dirty="0"/>
              <a:t>Social benefits and compensation</a:t>
            </a:r>
          </a:p>
          <a:p>
            <a:pPr lvl="2"/>
            <a:r>
              <a:rPr lang="en-US" sz="1200" dirty="0"/>
              <a:t>Charitable and sponsorship activities</a:t>
            </a:r>
          </a:p>
          <a:p>
            <a:pPr marL="457200" indent="-457200">
              <a:buFont typeface="+mj-lt"/>
              <a:buAutoNum type="arabicPeriod"/>
            </a:pPr>
            <a:r>
              <a:rPr lang="en-US" sz="1600" dirty="0"/>
              <a:t>Contact Information				18</a:t>
            </a:r>
          </a:p>
        </p:txBody>
      </p:sp>
      <p:pic>
        <p:nvPicPr>
          <p:cNvPr id="8" name="Рисунок 7">
            <a:extLst>
              <a:ext uri="{FF2B5EF4-FFF2-40B4-BE49-F238E27FC236}">
                <a16:creationId xmlns:a16="http://schemas.microsoft.com/office/drawing/2014/main" id="{47B04B0A-ACAF-4AF1-8A2C-A42D3F77DC77}"/>
              </a:ext>
            </a:extLst>
          </p:cNvPr>
          <p:cNvPicPr>
            <a:picLocks noChangeAspect="1"/>
          </p:cNvPicPr>
          <p:nvPr/>
        </p:nvPicPr>
        <p:blipFill>
          <a:blip r:embed="rId3" cstate="hqprint">
            <a:extLst>
              <a:ext uri="{28A0092B-C50C-407E-A947-70E740481C1C}">
                <a14:useLocalDpi xmlns:a14="http://schemas.microsoft.com/office/drawing/2010/main" val="0"/>
              </a:ext>
            </a:extLst>
          </a:blip>
          <a:srcRect l="13460" r="13460"/>
          <a:stretch>
            <a:fillRect/>
          </a:stretch>
        </p:blipFill>
        <p:spPr>
          <a:xfrm>
            <a:off x="7031223" y="1172675"/>
            <a:ext cx="4290933" cy="4404388"/>
          </a:xfrm>
          <a:prstGeom prst="rect">
            <a:avLst/>
          </a:prstGeom>
          <a:effectLst>
            <a:softEdge rad="304800"/>
          </a:effectLst>
        </p:spPr>
      </p:pic>
      <p:sp>
        <p:nvSpPr>
          <p:cNvPr id="13" name="Номер слайда 4">
            <a:extLst>
              <a:ext uri="{FF2B5EF4-FFF2-40B4-BE49-F238E27FC236}">
                <a16:creationId xmlns:a16="http://schemas.microsoft.com/office/drawing/2014/main" id="{B0F50624-2B5B-4378-BEB7-1C7C90E8414A}"/>
              </a:ext>
            </a:extLst>
          </p:cNvPr>
          <p:cNvSpPr>
            <a:spLocks noGrp="1"/>
          </p:cNvSpPr>
          <p:nvPr>
            <p:ph type="sldNum" sz="quarter" idx="12"/>
          </p:nvPr>
        </p:nvSpPr>
        <p:spPr>
          <a:xfrm>
            <a:off x="11513820" y="6464808"/>
            <a:ext cx="640080" cy="329184"/>
          </a:xfrm>
        </p:spPr>
        <p:txBody>
          <a:bodyPr/>
          <a:lstStyle/>
          <a:p>
            <a:pPr algn="ctr">
              <a:defRPr/>
            </a:pPr>
            <a:fld id="{FC66782D-FF8E-45ED-A8F5-A0175A667A77}" type="slidenum">
              <a:rPr lang="ru-RU" smtClean="0">
                <a:solidFill>
                  <a:schemeClr val="tx1"/>
                </a:solidFill>
              </a:rPr>
              <a:pPr algn="ctr">
                <a:defRPr/>
              </a:pPr>
              <a:t>2</a:t>
            </a:fld>
            <a:endParaRPr lang="ru-RU" dirty="0">
              <a:solidFill>
                <a:schemeClr val="tx1"/>
              </a:solidFill>
            </a:endParaRPr>
          </a:p>
        </p:txBody>
      </p:sp>
      <p:pic>
        <p:nvPicPr>
          <p:cNvPr id="14" name="Picture 6" descr="logo_circle.png">
            <a:extLst>
              <a:ext uri="{FF2B5EF4-FFF2-40B4-BE49-F238E27FC236}">
                <a16:creationId xmlns:a16="http://schemas.microsoft.com/office/drawing/2014/main" id="{93E77557-10C0-41E9-A857-B747BEB16853}"/>
              </a:ext>
            </a:extLst>
          </p:cNvPr>
          <p:cNvPicPr>
            <a:picLocks noChangeAspect="1"/>
          </p:cNvPicPr>
          <p:nvPr/>
        </p:nvPicPr>
        <p:blipFill>
          <a:blip r:embed="rId4"/>
          <a:stretch>
            <a:fillRect/>
          </a:stretch>
        </p:blipFill>
        <p:spPr>
          <a:xfrm>
            <a:off x="11513820" y="5789517"/>
            <a:ext cx="640080" cy="640080"/>
          </a:xfrm>
          <a:prstGeom prst="rect">
            <a:avLst/>
          </a:prstGeom>
        </p:spPr>
      </p:pic>
      <p:sp>
        <p:nvSpPr>
          <p:cNvPr id="15" name="Rectangle 5">
            <a:extLst>
              <a:ext uri="{FF2B5EF4-FFF2-40B4-BE49-F238E27FC236}">
                <a16:creationId xmlns:a16="http://schemas.microsoft.com/office/drawing/2014/main" id="{7EAA5BF0-F20E-48A6-AB88-9AD9B6F0F2B1}"/>
              </a:ext>
            </a:extLst>
          </p:cNvPr>
          <p:cNvSpPr/>
          <p:nvPr/>
        </p:nvSpPr>
        <p:spPr>
          <a:xfrm>
            <a:off x="-27432" y="1222248"/>
            <a:ext cx="576072" cy="530352"/>
          </a:xfrm>
          <a:prstGeom prst="rect">
            <a:avLst/>
          </a:prstGeom>
          <a:solidFill>
            <a:srgbClr val="1F8AC0"/>
          </a:solidFill>
          <a:ln>
            <a:solidFill>
              <a:srgbClr val="1F8A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Прямоугольник 9">
            <a:extLst>
              <a:ext uri="{FF2B5EF4-FFF2-40B4-BE49-F238E27FC236}">
                <a16:creationId xmlns:a16="http://schemas.microsoft.com/office/drawing/2014/main" id="{8E6E7A35-7BAC-4E5B-A714-5CD66B27EF9C}"/>
              </a:ext>
            </a:extLst>
          </p:cNvPr>
          <p:cNvSpPr/>
          <p:nvPr/>
        </p:nvSpPr>
        <p:spPr>
          <a:xfrm>
            <a:off x="630555" y="1295400"/>
            <a:ext cx="9351645" cy="461665"/>
          </a:xfrm>
          <a:prstGeom prst="rect">
            <a:avLst/>
          </a:prstGeom>
        </p:spPr>
        <p:txBody>
          <a:bodyPr wrap="square">
            <a:spAutoFit/>
          </a:bodyPr>
          <a:lstStyle/>
          <a:p>
            <a:r>
              <a:rPr lang="en-US" sz="2400" b="1" dirty="0">
                <a:latin typeface="+mn-lt"/>
                <a:cs typeface="Times New Roman" panose="02020603050405020304" pitchFamily="18" charset="0"/>
              </a:rPr>
              <a:t>Content of report</a:t>
            </a:r>
          </a:p>
        </p:txBody>
      </p:sp>
      <p:cxnSp>
        <p:nvCxnSpPr>
          <p:cNvPr id="4" name="Прямая соединительная линия 3">
            <a:extLst>
              <a:ext uri="{FF2B5EF4-FFF2-40B4-BE49-F238E27FC236}">
                <a16:creationId xmlns:a16="http://schemas.microsoft.com/office/drawing/2014/main" id="{32FEAC94-20A5-4D90-BD79-DD470D2F9FF8}"/>
              </a:ext>
            </a:extLst>
          </p:cNvPr>
          <p:cNvCxnSpPr/>
          <p:nvPr/>
        </p:nvCxnSpPr>
        <p:spPr>
          <a:xfrm>
            <a:off x="685800" y="2209800"/>
            <a:ext cx="5943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a:extLst>
              <a:ext uri="{FF2B5EF4-FFF2-40B4-BE49-F238E27FC236}">
                <a16:creationId xmlns:a16="http://schemas.microsoft.com/office/drawing/2014/main" id="{0089304B-9981-4F1C-B650-247F7BAF9E0F}"/>
              </a:ext>
            </a:extLst>
          </p:cNvPr>
          <p:cNvCxnSpPr/>
          <p:nvPr/>
        </p:nvCxnSpPr>
        <p:spPr>
          <a:xfrm>
            <a:off x="685800" y="2514600"/>
            <a:ext cx="5943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a:extLst>
              <a:ext uri="{FF2B5EF4-FFF2-40B4-BE49-F238E27FC236}">
                <a16:creationId xmlns:a16="http://schemas.microsoft.com/office/drawing/2014/main" id="{0F8F6CAF-D53D-4028-BA8B-7FEA0CF27E23}"/>
              </a:ext>
            </a:extLst>
          </p:cNvPr>
          <p:cNvCxnSpPr/>
          <p:nvPr/>
        </p:nvCxnSpPr>
        <p:spPr>
          <a:xfrm>
            <a:off x="685800" y="2819400"/>
            <a:ext cx="5943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a:extLst>
              <a:ext uri="{FF2B5EF4-FFF2-40B4-BE49-F238E27FC236}">
                <a16:creationId xmlns:a16="http://schemas.microsoft.com/office/drawing/2014/main" id="{8226B734-8C1A-4B48-8959-A7AC6BC79FE3}"/>
              </a:ext>
            </a:extLst>
          </p:cNvPr>
          <p:cNvCxnSpPr/>
          <p:nvPr/>
        </p:nvCxnSpPr>
        <p:spPr>
          <a:xfrm>
            <a:off x="685800" y="3124200"/>
            <a:ext cx="5943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a:extLst>
              <a:ext uri="{FF2B5EF4-FFF2-40B4-BE49-F238E27FC236}">
                <a16:creationId xmlns:a16="http://schemas.microsoft.com/office/drawing/2014/main" id="{2FE5FBFF-0999-4346-8131-A56673D9C200}"/>
              </a:ext>
            </a:extLst>
          </p:cNvPr>
          <p:cNvCxnSpPr/>
          <p:nvPr/>
        </p:nvCxnSpPr>
        <p:spPr>
          <a:xfrm>
            <a:off x="685800" y="3405809"/>
            <a:ext cx="5943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a:extLst>
              <a:ext uri="{FF2B5EF4-FFF2-40B4-BE49-F238E27FC236}">
                <a16:creationId xmlns:a16="http://schemas.microsoft.com/office/drawing/2014/main" id="{B88BB425-108D-4FE4-AAB9-7DFB3F5B453C}"/>
              </a:ext>
            </a:extLst>
          </p:cNvPr>
          <p:cNvCxnSpPr/>
          <p:nvPr/>
        </p:nvCxnSpPr>
        <p:spPr>
          <a:xfrm>
            <a:off x="685800" y="4343400"/>
            <a:ext cx="5943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a:extLst>
              <a:ext uri="{FF2B5EF4-FFF2-40B4-BE49-F238E27FC236}">
                <a16:creationId xmlns:a16="http://schemas.microsoft.com/office/drawing/2014/main" id="{564F0AB1-A7FC-48D5-B84C-A1EFB00C7DBC}"/>
              </a:ext>
            </a:extLst>
          </p:cNvPr>
          <p:cNvCxnSpPr/>
          <p:nvPr/>
        </p:nvCxnSpPr>
        <p:spPr>
          <a:xfrm>
            <a:off x="685800" y="5334000"/>
            <a:ext cx="5943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52706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Usmonov-M\Desktop\logo.png">
            <a:extLst>
              <a:ext uri="{FF2B5EF4-FFF2-40B4-BE49-F238E27FC236}">
                <a16:creationId xmlns:a16="http://schemas.microsoft.com/office/drawing/2014/main" id="{70EA2BE2-65EC-4842-8A04-4F575AAA24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8152" y="428403"/>
            <a:ext cx="3203848" cy="647815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7432" y="1222248"/>
            <a:ext cx="576072" cy="530352"/>
          </a:xfrm>
          <a:prstGeom prst="rect">
            <a:avLst/>
          </a:prstGeom>
          <a:solidFill>
            <a:srgbClr val="1F8AC0"/>
          </a:solidFill>
          <a:ln>
            <a:solidFill>
              <a:srgbClr val="1F8A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Прямоугольник 1">
            <a:extLst>
              <a:ext uri="{FF2B5EF4-FFF2-40B4-BE49-F238E27FC236}">
                <a16:creationId xmlns:a16="http://schemas.microsoft.com/office/drawing/2014/main" id="{2D028D72-9485-4B7F-B153-07179EF2C24F}"/>
              </a:ext>
            </a:extLst>
          </p:cNvPr>
          <p:cNvSpPr/>
          <p:nvPr/>
        </p:nvSpPr>
        <p:spPr>
          <a:xfrm>
            <a:off x="630555" y="1295400"/>
            <a:ext cx="11104245" cy="4616648"/>
          </a:xfrm>
          <a:prstGeom prst="rect">
            <a:avLst/>
          </a:prstGeom>
        </p:spPr>
        <p:txBody>
          <a:bodyPr wrap="square">
            <a:spAutoFit/>
          </a:bodyPr>
          <a:lstStyle/>
          <a:p>
            <a:r>
              <a:rPr lang="en-US" sz="2400" b="1" dirty="0">
                <a:latin typeface="+mn-lt"/>
                <a:cs typeface="Times New Roman" panose="02020603050405020304" pitchFamily="18" charset="0"/>
              </a:rPr>
              <a:t>Description of report</a:t>
            </a:r>
          </a:p>
          <a:p>
            <a:endParaRPr lang="en-US" b="1" dirty="0">
              <a:latin typeface="+mn-lt"/>
              <a:cs typeface="Times New Roman" panose="02020603050405020304" pitchFamily="18" charset="0"/>
            </a:endParaRPr>
          </a:p>
          <a:p>
            <a:endParaRPr lang="ru-RU" b="1" dirty="0">
              <a:latin typeface="+mn-lt"/>
              <a:cs typeface="Times New Roman" panose="02020603050405020304" pitchFamily="18" charset="0"/>
            </a:endParaRPr>
          </a:p>
          <a:p>
            <a:r>
              <a:rPr lang="en-US" dirty="0">
                <a:latin typeface="+mn-lt"/>
                <a:cs typeface="Times New Roman" panose="02020603050405020304" pitchFamily="18" charset="0"/>
              </a:rPr>
              <a:t>The 2026 Sustainability Report of Bank IMON International is the official report disclosing key aspects of the Bank's activities in the areas of ESG (environmental sustainability, social responsibility and corporate governance). </a:t>
            </a:r>
          </a:p>
          <a:p>
            <a:r>
              <a:rPr lang="en-US" dirty="0">
                <a:latin typeface="+mn-lt"/>
                <a:cs typeface="Times New Roman" panose="02020603050405020304" pitchFamily="18" charset="0"/>
              </a:rPr>
              <a:t>The publication of the report underscores the Bank's commitment to the principles of transparency, responsibility and long-term sustainable development.</a:t>
            </a:r>
          </a:p>
          <a:p>
            <a:endParaRPr lang="en-US" dirty="0">
              <a:latin typeface="+mn-lt"/>
              <a:cs typeface="Times New Roman" panose="02020603050405020304" pitchFamily="18" charset="0"/>
            </a:endParaRPr>
          </a:p>
          <a:p>
            <a:r>
              <a:rPr lang="en-US" dirty="0">
                <a:latin typeface="+mn-lt"/>
                <a:cs typeface="Times New Roman" panose="02020603050405020304" pitchFamily="18" charset="0"/>
              </a:rPr>
              <a:t>The content of the report is consistent with the provisions of the following initiatives and documents:</a:t>
            </a:r>
          </a:p>
          <a:p>
            <a:r>
              <a:rPr lang="en-US" dirty="0">
                <a:latin typeface="+mn-lt"/>
                <a:cs typeface="Times New Roman" panose="02020603050405020304" pitchFamily="18" charset="0"/>
              </a:rPr>
              <a:t>- Principles of the UN Global Compact</a:t>
            </a:r>
          </a:p>
          <a:p>
            <a:r>
              <a:rPr lang="en-US" dirty="0">
                <a:latin typeface="+mn-lt"/>
                <a:cs typeface="Times New Roman" panose="02020603050405020304" pitchFamily="18" charset="0"/>
              </a:rPr>
              <a:t>- Sustainable Development Goals, approved by the UN General Assembly in 2015</a:t>
            </a:r>
          </a:p>
          <a:p>
            <a:r>
              <a:rPr lang="en-US" dirty="0">
                <a:latin typeface="+mn-lt"/>
                <a:cs typeface="Times New Roman" panose="02020603050405020304" pitchFamily="18" charset="0"/>
              </a:rPr>
              <a:t>- Nationally Determined Contributions (NDCs) of the Republic of Tajikistan</a:t>
            </a:r>
          </a:p>
          <a:p>
            <a:r>
              <a:rPr lang="en-US" dirty="0">
                <a:latin typeface="+mn-lt"/>
                <a:cs typeface="Times New Roman" panose="02020603050405020304" pitchFamily="18" charset="0"/>
              </a:rPr>
              <a:t>- Green Economy Development Strategy for the Republic of Tajikistan for 2023–2037</a:t>
            </a:r>
          </a:p>
          <a:p>
            <a:r>
              <a:rPr lang="en-US" dirty="0">
                <a:latin typeface="+mn-lt"/>
                <a:cs typeface="Times New Roman" panose="02020603050405020304" pitchFamily="18" charset="0"/>
              </a:rPr>
              <a:t>- National Development Strategy of the Republic of Tajikistan for the Period up to 2030</a:t>
            </a:r>
          </a:p>
        </p:txBody>
      </p:sp>
      <p:sp>
        <p:nvSpPr>
          <p:cNvPr id="10" name="Номер слайда 4">
            <a:extLst>
              <a:ext uri="{FF2B5EF4-FFF2-40B4-BE49-F238E27FC236}">
                <a16:creationId xmlns:a16="http://schemas.microsoft.com/office/drawing/2014/main" id="{1AF6403F-EE0E-4C1E-9A9D-4144DA8533C6}"/>
              </a:ext>
            </a:extLst>
          </p:cNvPr>
          <p:cNvSpPr>
            <a:spLocks noGrp="1"/>
          </p:cNvSpPr>
          <p:nvPr>
            <p:ph type="sldNum" sz="quarter" idx="12"/>
          </p:nvPr>
        </p:nvSpPr>
        <p:spPr>
          <a:xfrm>
            <a:off x="11513820" y="6464808"/>
            <a:ext cx="640080" cy="329184"/>
          </a:xfrm>
        </p:spPr>
        <p:txBody>
          <a:bodyPr/>
          <a:lstStyle/>
          <a:p>
            <a:pPr algn="ctr">
              <a:defRPr/>
            </a:pPr>
            <a:fld id="{FC66782D-FF8E-45ED-A8F5-A0175A667A77}" type="slidenum">
              <a:rPr lang="ru-RU" smtClean="0">
                <a:solidFill>
                  <a:schemeClr val="tx1"/>
                </a:solidFill>
              </a:rPr>
              <a:pPr algn="ctr">
                <a:defRPr/>
              </a:pPr>
              <a:t>3</a:t>
            </a:fld>
            <a:endParaRPr lang="ru-RU" dirty="0">
              <a:solidFill>
                <a:schemeClr val="tx1"/>
              </a:solidFill>
            </a:endParaRPr>
          </a:p>
        </p:txBody>
      </p:sp>
      <p:pic>
        <p:nvPicPr>
          <p:cNvPr id="11" name="Picture 6" descr="logo_circle.png">
            <a:extLst>
              <a:ext uri="{FF2B5EF4-FFF2-40B4-BE49-F238E27FC236}">
                <a16:creationId xmlns:a16="http://schemas.microsoft.com/office/drawing/2014/main" id="{50685503-EEB1-4535-9158-3FEBD609C1D3}"/>
              </a:ext>
            </a:extLst>
          </p:cNvPr>
          <p:cNvPicPr>
            <a:picLocks noChangeAspect="1"/>
          </p:cNvPicPr>
          <p:nvPr/>
        </p:nvPicPr>
        <p:blipFill>
          <a:blip r:embed="rId4"/>
          <a:stretch>
            <a:fillRect/>
          </a:stretch>
        </p:blipFill>
        <p:spPr>
          <a:xfrm>
            <a:off x="11513820" y="5789517"/>
            <a:ext cx="640080" cy="640080"/>
          </a:xfrm>
          <a:prstGeom prst="rect">
            <a:avLst/>
          </a:prstGeom>
        </p:spPr>
      </p:pic>
    </p:spTree>
    <p:extLst>
      <p:ext uri="{BB962C8B-B14F-4D97-AF65-F5344CB8AC3E}">
        <p14:creationId xmlns:p14="http://schemas.microsoft.com/office/powerpoint/2010/main" val="9572204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Usmonov-M\Desktop\logo.png">
            <a:extLst>
              <a:ext uri="{FF2B5EF4-FFF2-40B4-BE49-F238E27FC236}">
                <a16:creationId xmlns:a16="http://schemas.microsoft.com/office/drawing/2014/main" id="{70EA2BE2-65EC-4842-8A04-4F575AAA24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8152" y="428403"/>
            <a:ext cx="3203848" cy="647815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7432" y="1222248"/>
            <a:ext cx="576072" cy="530352"/>
          </a:xfrm>
          <a:prstGeom prst="rect">
            <a:avLst/>
          </a:prstGeom>
          <a:solidFill>
            <a:srgbClr val="1F8AC0"/>
          </a:solidFill>
          <a:ln>
            <a:solidFill>
              <a:srgbClr val="1F8A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Прямоугольник 1">
            <a:extLst>
              <a:ext uri="{FF2B5EF4-FFF2-40B4-BE49-F238E27FC236}">
                <a16:creationId xmlns:a16="http://schemas.microsoft.com/office/drawing/2014/main" id="{2D028D72-9485-4B7F-B153-07179EF2C24F}"/>
              </a:ext>
            </a:extLst>
          </p:cNvPr>
          <p:cNvSpPr/>
          <p:nvPr/>
        </p:nvSpPr>
        <p:spPr>
          <a:xfrm>
            <a:off x="630555" y="1295400"/>
            <a:ext cx="9351645" cy="461665"/>
          </a:xfrm>
          <a:prstGeom prst="rect">
            <a:avLst/>
          </a:prstGeom>
        </p:spPr>
        <p:txBody>
          <a:bodyPr wrap="square">
            <a:spAutoFit/>
          </a:bodyPr>
          <a:lstStyle/>
          <a:p>
            <a:r>
              <a:rPr lang="en-US" sz="2400" b="1" dirty="0">
                <a:latin typeface="+mn-lt"/>
                <a:cs typeface="Times New Roman" panose="02020603050405020304" pitchFamily="18" charset="0"/>
              </a:rPr>
              <a:t>Summary of the Bank and its achievements over the past year</a:t>
            </a:r>
          </a:p>
        </p:txBody>
      </p:sp>
      <p:sp>
        <p:nvSpPr>
          <p:cNvPr id="10" name="Номер слайда 4">
            <a:extLst>
              <a:ext uri="{FF2B5EF4-FFF2-40B4-BE49-F238E27FC236}">
                <a16:creationId xmlns:a16="http://schemas.microsoft.com/office/drawing/2014/main" id="{1AF6403F-EE0E-4C1E-9A9D-4144DA8533C6}"/>
              </a:ext>
            </a:extLst>
          </p:cNvPr>
          <p:cNvSpPr>
            <a:spLocks noGrp="1"/>
          </p:cNvSpPr>
          <p:nvPr>
            <p:ph type="sldNum" sz="quarter" idx="12"/>
          </p:nvPr>
        </p:nvSpPr>
        <p:spPr>
          <a:xfrm>
            <a:off x="11513820" y="6464808"/>
            <a:ext cx="640080" cy="329184"/>
          </a:xfrm>
        </p:spPr>
        <p:txBody>
          <a:bodyPr/>
          <a:lstStyle/>
          <a:p>
            <a:pPr algn="ctr">
              <a:defRPr/>
            </a:pPr>
            <a:fld id="{FC66782D-FF8E-45ED-A8F5-A0175A667A77}" type="slidenum">
              <a:rPr lang="ru-RU" smtClean="0">
                <a:solidFill>
                  <a:schemeClr val="tx1"/>
                </a:solidFill>
                <a:latin typeface="+mn-lt"/>
              </a:rPr>
              <a:pPr algn="ctr">
                <a:defRPr/>
              </a:pPr>
              <a:t>4</a:t>
            </a:fld>
            <a:endParaRPr lang="ru-RU" dirty="0">
              <a:solidFill>
                <a:schemeClr val="tx1"/>
              </a:solidFill>
              <a:latin typeface="+mn-lt"/>
            </a:endParaRPr>
          </a:p>
        </p:txBody>
      </p:sp>
      <p:pic>
        <p:nvPicPr>
          <p:cNvPr id="11" name="Picture 6" descr="logo_circle.png">
            <a:extLst>
              <a:ext uri="{FF2B5EF4-FFF2-40B4-BE49-F238E27FC236}">
                <a16:creationId xmlns:a16="http://schemas.microsoft.com/office/drawing/2014/main" id="{50685503-EEB1-4535-9158-3FEBD609C1D3}"/>
              </a:ext>
            </a:extLst>
          </p:cNvPr>
          <p:cNvPicPr>
            <a:picLocks noChangeAspect="1"/>
          </p:cNvPicPr>
          <p:nvPr/>
        </p:nvPicPr>
        <p:blipFill>
          <a:blip r:embed="rId4"/>
          <a:stretch>
            <a:fillRect/>
          </a:stretch>
        </p:blipFill>
        <p:spPr>
          <a:xfrm>
            <a:off x="11513820" y="5789517"/>
            <a:ext cx="640080" cy="640080"/>
          </a:xfrm>
          <a:prstGeom prst="rect">
            <a:avLst/>
          </a:prstGeom>
        </p:spPr>
      </p:pic>
      <p:pic>
        <p:nvPicPr>
          <p:cNvPr id="4" name="Рисунок 3">
            <a:extLst>
              <a:ext uri="{FF2B5EF4-FFF2-40B4-BE49-F238E27FC236}">
                <a16:creationId xmlns:a16="http://schemas.microsoft.com/office/drawing/2014/main" id="{2E36AB50-5DB6-4999-A9C3-D45E2B50EC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9130" y="2438400"/>
            <a:ext cx="609295" cy="609295"/>
          </a:xfrm>
          <a:prstGeom prst="rect">
            <a:avLst/>
          </a:prstGeom>
        </p:spPr>
      </p:pic>
      <p:sp>
        <p:nvSpPr>
          <p:cNvPr id="5" name="Прямоугольник 4">
            <a:extLst>
              <a:ext uri="{FF2B5EF4-FFF2-40B4-BE49-F238E27FC236}">
                <a16:creationId xmlns:a16="http://schemas.microsoft.com/office/drawing/2014/main" id="{0A89B89A-3072-4E7A-84B2-72F5212DDF79}"/>
              </a:ext>
            </a:extLst>
          </p:cNvPr>
          <p:cNvSpPr/>
          <p:nvPr/>
        </p:nvSpPr>
        <p:spPr>
          <a:xfrm>
            <a:off x="1371600" y="2678363"/>
            <a:ext cx="1560042" cy="369332"/>
          </a:xfrm>
          <a:prstGeom prst="rect">
            <a:avLst/>
          </a:prstGeom>
        </p:spPr>
        <p:txBody>
          <a:bodyPr wrap="none">
            <a:spAutoFit/>
          </a:bodyPr>
          <a:lstStyle/>
          <a:p>
            <a:r>
              <a:rPr lang="en-US" dirty="0">
                <a:solidFill>
                  <a:schemeClr val="accent3">
                    <a:lumMod val="50000"/>
                  </a:schemeClr>
                </a:solidFill>
                <a:latin typeface="+mn-lt"/>
                <a:cs typeface="Times New Roman" panose="02020603050405020304" pitchFamily="18" charset="0"/>
              </a:rPr>
              <a:t>27 branches</a:t>
            </a:r>
            <a:endParaRPr lang="en-US" dirty="0">
              <a:solidFill>
                <a:schemeClr val="accent3">
                  <a:lumMod val="50000"/>
                </a:schemeClr>
              </a:solidFill>
              <a:latin typeface="+mn-lt"/>
            </a:endParaRPr>
          </a:p>
        </p:txBody>
      </p:sp>
      <p:sp>
        <p:nvSpPr>
          <p:cNvPr id="12" name="Прямоугольник 11">
            <a:extLst>
              <a:ext uri="{FF2B5EF4-FFF2-40B4-BE49-F238E27FC236}">
                <a16:creationId xmlns:a16="http://schemas.microsoft.com/office/drawing/2014/main" id="{9BF1C80A-0D45-49BB-9510-9A63676A39B3}"/>
              </a:ext>
            </a:extLst>
          </p:cNvPr>
          <p:cNvSpPr/>
          <p:nvPr/>
        </p:nvSpPr>
        <p:spPr>
          <a:xfrm>
            <a:off x="1371600" y="3455233"/>
            <a:ext cx="1031051" cy="369332"/>
          </a:xfrm>
          <a:prstGeom prst="rect">
            <a:avLst/>
          </a:prstGeom>
        </p:spPr>
        <p:txBody>
          <a:bodyPr wrap="none">
            <a:spAutoFit/>
          </a:bodyPr>
          <a:lstStyle/>
          <a:p>
            <a:r>
              <a:rPr lang="en-US" dirty="0">
                <a:solidFill>
                  <a:schemeClr val="accent3">
                    <a:lumMod val="50000"/>
                  </a:schemeClr>
                </a:solidFill>
                <a:latin typeface="+mn-lt"/>
                <a:cs typeface="Times New Roman" panose="02020603050405020304" pitchFamily="18" charset="0"/>
              </a:rPr>
              <a:t>85 BSCs</a:t>
            </a:r>
            <a:endParaRPr lang="en-US" dirty="0">
              <a:solidFill>
                <a:schemeClr val="accent3">
                  <a:lumMod val="50000"/>
                </a:schemeClr>
              </a:solidFill>
              <a:latin typeface="+mn-lt"/>
            </a:endParaRPr>
          </a:p>
        </p:txBody>
      </p:sp>
      <p:sp>
        <p:nvSpPr>
          <p:cNvPr id="16" name="Прямоугольник 15">
            <a:extLst>
              <a:ext uri="{FF2B5EF4-FFF2-40B4-BE49-F238E27FC236}">
                <a16:creationId xmlns:a16="http://schemas.microsoft.com/office/drawing/2014/main" id="{4809A244-751B-4941-9580-99591849DC1B}"/>
              </a:ext>
            </a:extLst>
          </p:cNvPr>
          <p:cNvSpPr/>
          <p:nvPr/>
        </p:nvSpPr>
        <p:spPr>
          <a:xfrm>
            <a:off x="1371600" y="5008973"/>
            <a:ext cx="3592650" cy="369332"/>
          </a:xfrm>
          <a:prstGeom prst="rect">
            <a:avLst/>
          </a:prstGeom>
        </p:spPr>
        <p:txBody>
          <a:bodyPr wrap="none">
            <a:spAutoFit/>
          </a:bodyPr>
          <a:lstStyle/>
          <a:p>
            <a:r>
              <a:rPr lang="en-US" dirty="0">
                <a:solidFill>
                  <a:schemeClr val="accent3">
                    <a:lumMod val="50000"/>
                  </a:schemeClr>
                </a:solidFill>
                <a:latin typeface="+mn-lt"/>
                <a:cs typeface="Times New Roman" panose="02020603050405020304" pitchFamily="18" charset="0"/>
              </a:rPr>
              <a:t>127 POS Terminals</a:t>
            </a:r>
            <a:r>
              <a:rPr lang="ru-RU" dirty="0">
                <a:solidFill>
                  <a:schemeClr val="accent3">
                    <a:lumMod val="50000"/>
                  </a:schemeClr>
                </a:solidFill>
                <a:latin typeface="+mn-lt"/>
                <a:cs typeface="Times New Roman" panose="02020603050405020304" pitchFamily="18" charset="0"/>
              </a:rPr>
              <a:t> </a:t>
            </a:r>
            <a:r>
              <a:rPr kumimoji="0" lang="en-US" sz="1200" b="0" i="0" u="none" strike="noStrike" kern="1200" cap="none" spc="0" normalizeH="0" baseline="0" noProof="0" dirty="0">
                <a:ln>
                  <a:noFill/>
                </a:ln>
                <a:solidFill>
                  <a:srgbClr val="9BBB59">
                    <a:lumMod val="50000"/>
                  </a:srgbClr>
                </a:solidFill>
                <a:effectLst/>
                <a:uLnTx/>
                <a:uFillTx/>
                <a:latin typeface="Century Gothic"/>
                <a:ea typeface="+mn-ea"/>
                <a:cs typeface="Times New Roman" panose="02020603050405020304" pitchFamily="18" charset="0"/>
              </a:rPr>
              <a:t>(-</a:t>
            </a:r>
            <a:r>
              <a:rPr kumimoji="0" lang="ru-RU" sz="1200" b="0" i="0" u="none" strike="noStrike" kern="1200" cap="none" spc="0" normalizeH="0" baseline="0" noProof="0" dirty="0">
                <a:ln>
                  <a:noFill/>
                </a:ln>
                <a:solidFill>
                  <a:srgbClr val="9BBB59">
                    <a:lumMod val="50000"/>
                  </a:srgbClr>
                </a:solidFill>
                <a:effectLst/>
                <a:uLnTx/>
                <a:uFillTx/>
                <a:latin typeface="Century Gothic"/>
                <a:ea typeface="+mn-ea"/>
                <a:cs typeface="Times New Roman" panose="02020603050405020304" pitchFamily="18" charset="0"/>
              </a:rPr>
              <a:t>1</a:t>
            </a:r>
            <a:r>
              <a:rPr kumimoji="0" lang="en-US" sz="1200" b="0" i="0" u="none" strike="noStrike" kern="1200" cap="none" spc="0" normalizeH="0" baseline="0" noProof="0" dirty="0">
                <a:ln>
                  <a:noFill/>
                </a:ln>
                <a:solidFill>
                  <a:srgbClr val="9BBB59">
                    <a:lumMod val="50000"/>
                  </a:srgbClr>
                </a:solidFill>
                <a:effectLst/>
                <a:uLnTx/>
                <a:uFillTx/>
                <a:latin typeface="Century Gothic"/>
                <a:ea typeface="+mn-ea"/>
                <a:cs typeface="Times New Roman" panose="02020603050405020304" pitchFamily="18" charset="0"/>
              </a:rPr>
              <a:t> comp. to 2025)</a:t>
            </a:r>
            <a:endParaRPr lang="en-US" sz="1200" dirty="0">
              <a:solidFill>
                <a:schemeClr val="accent3">
                  <a:lumMod val="50000"/>
                </a:schemeClr>
              </a:solidFill>
              <a:latin typeface="+mn-lt"/>
            </a:endParaRPr>
          </a:p>
        </p:txBody>
      </p:sp>
      <p:pic>
        <p:nvPicPr>
          <p:cNvPr id="23" name="Рисунок 22">
            <a:extLst>
              <a:ext uri="{FF2B5EF4-FFF2-40B4-BE49-F238E27FC236}">
                <a16:creationId xmlns:a16="http://schemas.microsoft.com/office/drawing/2014/main" id="{FB01CC06-D65E-47CE-B2E5-4BE9FAFFC59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5319" y="3975172"/>
            <a:ext cx="609296" cy="609296"/>
          </a:xfrm>
          <a:prstGeom prst="rect">
            <a:avLst/>
          </a:prstGeom>
        </p:spPr>
      </p:pic>
      <p:pic>
        <p:nvPicPr>
          <p:cNvPr id="24" name="Рисунок 23">
            <a:extLst>
              <a:ext uri="{FF2B5EF4-FFF2-40B4-BE49-F238E27FC236}">
                <a16:creationId xmlns:a16="http://schemas.microsoft.com/office/drawing/2014/main" id="{3A777B8F-099D-4CCC-A296-008FA546EC4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9130" y="3175143"/>
            <a:ext cx="609295" cy="609295"/>
          </a:xfrm>
          <a:prstGeom prst="rect">
            <a:avLst/>
          </a:prstGeom>
        </p:spPr>
      </p:pic>
      <p:pic>
        <p:nvPicPr>
          <p:cNvPr id="25" name="Рисунок 24">
            <a:extLst>
              <a:ext uri="{FF2B5EF4-FFF2-40B4-BE49-F238E27FC236}">
                <a16:creationId xmlns:a16="http://schemas.microsoft.com/office/drawing/2014/main" id="{220988EE-3BE5-4742-BF5F-2A0E3528FAA2}"/>
              </a:ext>
            </a:extLst>
          </p:cNvPr>
          <p:cNvPicPr>
            <a:picLocks noChangeAspect="1"/>
          </p:cNvPicPr>
          <p:nvPr/>
        </p:nvPicPr>
        <p:blipFill>
          <a:blip r:embed="rId7"/>
          <a:stretch>
            <a:fillRect/>
          </a:stretch>
        </p:blipFill>
        <p:spPr>
          <a:xfrm>
            <a:off x="655319" y="4769010"/>
            <a:ext cx="609295" cy="609295"/>
          </a:xfrm>
          <a:prstGeom prst="rect">
            <a:avLst/>
          </a:prstGeom>
        </p:spPr>
      </p:pic>
      <p:sp>
        <p:nvSpPr>
          <p:cNvPr id="29" name="Прямоугольник 28">
            <a:extLst>
              <a:ext uri="{FF2B5EF4-FFF2-40B4-BE49-F238E27FC236}">
                <a16:creationId xmlns:a16="http://schemas.microsoft.com/office/drawing/2014/main" id="{C555B42A-C17D-427D-822C-14A91607A09E}"/>
              </a:ext>
            </a:extLst>
          </p:cNvPr>
          <p:cNvSpPr/>
          <p:nvPr/>
        </p:nvSpPr>
        <p:spPr>
          <a:xfrm>
            <a:off x="6018847" y="2678362"/>
            <a:ext cx="4224233" cy="369332"/>
          </a:xfrm>
          <a:prstGeom prst="rect">
            <a:avLst/>
          </a:prstGeom>
        </p:spPr>
        <p:txBody>
          <a:bodyPr wrap="none">
            <a:spAutoFit/>
          </a:bodyPr>
          <a:lstStyle/>
          <a:p>
            <a:r>
              <a:rPr lang="en-US" dirty="0">
                <a:solidFill>
                  <a:schemeClr val="accent3">
                    <a:lumMod val="50000"/>
                  </a:schemeClr>
                </a:solidFill>
                <a:latin typeface="+mn-lt"/>
                <a:cs typeface="Times New Roman" panose="02020603050405020304" pitchFamily="18" charset="0"/>
              </a:rPr>
              <a:t>148,646 active borrowers</a:t>
            </a:r>
            <a:r>
              <a:rPr lang="ru-RU" dirty="0">
                <a:solidFill>
                  <a:schemeClr val="accent3">
                    <a:lumMod val="50000"/>
                  </a:schemeClr>
                </a:solidFill>
                <a:latin typeface="+mn-lt"/>
                <a:cs typeface="Times New Roman" panose="02020603050405020304" pitchFamily="18" charset="0"/>
              </a:rPr>
              <a:t> </a:t>
            </a:r>
            <a:r>
              <a:rPr lang="en-US" dirty="0">
                <a:solidFill>
                  <a:schemeClr val="accent3">
                    <a:lumMod val="50000"/>
                  </a:schemeClr>
                </a:solidFill>
                <a:latin typeface="+mn-lt"/>
                <a:cs typeface="Times New Roman" panose="02020603050405020304" pitchFamily="18" charset="0"/>
              </a:rPr>
              <a:t>and savers</a:t>
            </a:r>
            <a:endParaRPr lang="en-US" dirty="0">
              <a:solidFill>
                <a:schemeClr val="accent3">
                  <a:lumMod val="50000"/>
                </a:schemeClr>
              </a:solidFill>
              <a:latin typeface="+mn-lt"/>
            </a:endParaRPr>
          </a:p>
        </p:txBody>
      </p:sp>
      <p:sp>
        <p:nvSpPr>
          <p:cNvPr id="30" name="Прямоугольник 29">
            <a:extLst>
              <a:ext uri="{FF2B5EF4-FFF2-40B4-BE49-F238E27FC236}">
                <a16:creationId xmlns:a16="http://schemas.microsoft.com/office/drawing/2014/main" id="{29628759-AE26-4EA9-9411-7F6495863937}"/>
              </a:ext>
            </a:extLst>
          </p:cNvPr>
          <p:cNvSpPr/>
          <p:nvPr/>
        </p:nvSpPr>
        <p:spPr>
          <a:xfrm>
            <a:off x="6018847" y="3455232"/>
            <a:ext cx="4692310" cy="369332"/>
          </a:xfrm>
          <a:prstGeom prst="rect">
            <a:avLst/>
          </a:prstGeom>
        </p:spPr>
        <p:txBody>
          <a:bodyPr wrap="none">
            <a:spAutoFit/>
          </a:bodyPr>
          <a:lstStyle/>
          <a:p>
            <a:r>
              <a:rPr lang="en-US" dirty="0">
                <a:solidFill>
                  <a:schemeClr val="accent3">
                    <a:lumMod val="50000"/>
                  </a:schemeClr>
                </a:solidFill>
                <a:latin typeface="+mn-lt"/>
                <a:cs typeface="Times New Roman" panose="02020603050405020304" pitchFamily="18" charset="0"/>
              </a:rPr>
              <a:t>TJS 2,4 </a:t>
            </a:r>
            <a:r>
              <a:rPr lang="tg-Cyrl-TJ" dirty="0">
                <a:solidFill>
                  <a:schemeClr val="accent3">
                    <a:lumMod val="50000"/>
                  </a:schemeClr>
                </a:solidFill>
                <a:latin typeface="+mn-lt"/>
                <a:cs typeface="Times New Roman" panose="02020603050405020304" pitchFamily="18" charset="0"/>
              </a:rPr>
              <a:t>bil</a:t>
            </a:r>
            <a:r>
              <a:rPr lang="en-US" dirty="0">
                <a:solidFill>
                  <a:schemeClr val="accent3">
                    <a:lumMod val="50000"/>
                  </a:schemeClr>
                </a:solidFill>
                <a:latin typeface="+mn-lt"/>
                <a:cs typeface="Times New Roman" panose="02020603050405020304" pitchFamily="18" charset="0"/>
              </a:rPr>
              <a:t> loan portfolio, </a:t>
            </a:r>
            <a:r>
              <a:rPr lang="en-US" sz="1200" dirty="0">
                <a:solidFill>
                  <a:schemeClr val="accent3">
                    <a:lumMod val="50000"/>
                  </a:schemeClr>
                </a:solidFill>
                <a:latin typeface="+mn-lt"/>
                <a:cs typeface="Times New Roman" panose="02020603050405020304" pitchFamily="18" charset="0"/>
              </a:rPr>
              <a:t>+13% compared to 2025</a:t>
            </a:r>
            <a:endParaRPr lang="en-US" dirty="0">
              <a:solidFill>
                <a:schemeClr val="accent3">
                  <a:lumMod val="50000"/>
                </a:schemeClr>
              </a:solidFill>
              <a:latin typeface="+mn-lt"/>
            </a:endParaRPr>
          </a:p>
        </p:txBody>
      </p:sp>
      <p:sp>
        <p:nvSpPr>
          <p:cNvPr id="31" name="Прямоугольник 30">
            <a:extLst>
              <a:ext uri="{FF2B5EF4-FFF2-40B4-BE49-F238E27FC236}">
                <a16:creationId xmlns:a16="http://schemas.microsoft.com/office/drawing/2014/main" id="{3D989E45-CE73-437F-A2AD-D9EC5E9F6461}"/>
              </a:ext>
            </a:extLst>
          </p:cNvPr>
          <p:cNvSpPr/>
          <p:nvPr/>
        </p:nvSpPr>
        <p:spPr>
          <a:xfrm>
            <a:off x="6018847" y="4232102"/>
            <a:ext cx="5176417" cy="369332"/>
          </a:xfrm>
          <a:prstGeom prst="rect">
            <a:avLst/>
          </a:prstGeom>
        </p:spPr>
        <p:txBody>
          <a:bodyPr wrap="none">
            <a:spAutoFit/>
          </a:bodyPr>
          <a:lstStyle/>
          <a:p>
            <a:r>
              <a:rPr lang="en-US" dirty="0">
                <a:solidFill>
                  <a:schemeClr val="accent3">
                    <a:lumMod val="50000"/>
                  </a:schemeClr>
                </a:solidFill>
                <a:latin typeface="+mn-lt"/>
                <a:cs typeface="Times New Roman" panose="02020603050405020304" pitchFamily="18" charset="0"/>
              </a:rPr>
              <a:t>TJS 254 mln saving deposits, </a:t>
            </a:r>
            <a:r>
              <a:rPr lang="en-US" sz="1200" dirty="0">
                <a:solidFill>
                  <a:schemeClr val="accent3">
                    <a:lumMod val="50000"/>
                  </a:schemeClr>
                </a:solidFill>
                <a:latin typeface="+mn-lt"/>
                <a:cs typeface="Times New Roman" panose="02020603050405020304" pitchFamily="18" charset="0"/>
              </a:rPr>
              <a:t>+38% compared to 2025 </a:t>
            </a:r>
            <a:endParaRPr lang="en-US" dirty="0">
              <a:solidFill>
                <a:schemeClr val="accent3">
                  <a:lumMod val="50000"/>
                </a:schemeClr>
              </a:solidFill>
              <a:latin typeface="+mn-lt"/>
            </a:endParaRPr>
          </a:p>
        </p:txBody>
      </p:sp>
      <p:sp>
        <p:nvSpPr>
          <p:cNvPr id="32" name="Прямоугольник 31">
            <a:extLst>
              <a:ext uri="{FF2B5EF4-FFF2-40B4-BE49-F238E27FC236}">
                <a16:creationId xmlns:a16="http://schemas.microsoft.com/office/drawing/2014/main" id="{FBBD6E00-134D-4C49-8BB3-4448D5B1C05B}"/>
              </a:ext>
            </a:extLst>
          </p:cNvPr>
          <p:cNvSpPr/>
          <p:nvPr/>
        </p:nvSpPr>
        <p:spPr>
          <a:xfrm>
            <a:off x="6018847" y="5008972"/>
            <a:ext cx="4711546" cy="369332"/>
          </a:xfrm>
          <a:prstGeom prst="rect">
            <a:avLst/>
          </a:prstGeom>
        </p:spPr>
        <p:txBody>
          <a:bodyPr wrap="none">
            <a:spAutoFit/>
          </a:bodyPr>
          <a:lstStyle/>
          <a:p>
            <a:r>
              <a:rPr lang="en-US" dirty="0">
                <a:solidFill>
                  <a:schemeClr val="accent3">
                    <a:lumMod val="50000"/>
                  </a:schemeClr>
                </a:solidFill>
                <a:latin typeface="+mn-lt"/>
                <a:cs typeface="Times New Roman" panose="02020603050405020304" pitchFamily="18" charset="0"/>
              </a:rPr>
              <a:t>TJS 1,1 bil term deposits, </a:t>
            </a:r>
            <a:r>
              <a:rPr lang="en-US" sz="1200" dirty="0">
                <a:solidFill>
                  <a:schemeClr val="accent3">
                    <a:lumMod val="50000"/>
                  </a:schemeClr>
                </a:solidFill>
                <a:latin typeface="+mn-lt"/>
                <a:cs typeface="Times New Roman" panose="02020603050405020304" pitchFamily="18" charset="0"/>
              </a:rPr>
              <a:t>+12% compared to 2025</a:t>
            </a:r>
            <a:endParaRPr lang="en-US" dirty="0">
              <a:solidFill>
                <a:schemeClr val="accent3">
                  <a:lumMod val="50000"/>
                </a:schemeClr>
              </a:solidFill>
              <a:latin typeface="+mn-lt"/>
            </a:endParaRPr>
          </a:p>
        </p:txBody>
      </p:sp>
      <p:sp>
        <p:nvSpPr>
          <p:cNvPr id="38" name="Round Same Side Corner Rectangle 8">
            <a:extLst>
              <a:ext uri="{FF2B5EF4-FFF2-40B4-BE49-F238E27FC236}">
                <a16:creationId xmlns:a16="http://schemas.microsoft.com/office/drawing/2014/main" id="{86D824CF-6DD6-4CAD-81D5-AEDC228C8991}"/>
              </a:ext>
            </a:extLst>
          </p:cNvPr>
          <p:cNvSpPr/>
          <p:nvPr/>
        </p:nvSpPr>
        <p:spPr>
          <a:xfrm>
            <a:off x="5690742" y="2446921"/>
            <a:ext cx="221119" cy="607155"/>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9" name="Round Same Side Corner Rectangle 20">
            <a:extLst>
              <a:ext uri="{FF2B5EF4-FFF2-40B4-BE49-F238E27FC236}">
                <a16:creationId xmlns:a16="http://schemas.microsoft.com/office/drawing/2014/main" id="{D6D8D97E-A30D-4383-8019-B334FB432A5C}"/>
              </a:ext>
            </a:extLst>
          </p:cNvPr>
          <p:cNvSpPr/>
          <p:nvPr/>
        </p:nvSpPr>
        <p:spPr>
          <a:xfrm rot="10800000">
            <a:off x="5300187" y="2447991"/>
            <a:ext cx="251303" cy="60715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8" name="Rectangle 7">
            <a:extLst>
              <a:ext uri="{FF2B5EF4-FFF2-40B4-BE49-F238E27FC236}">
                <a16:creationId xmlns:a16="http://schemas.microsoft.com/office/drawing/2014/main" id="{9ECB3D56-480A-46BF-9E59-8EC8F2453E53}"/>
              </a:ext>
            </a:extLst>
          </p:cNvPr>
          <p:cNvSpPr/>
          <p:nvPr/>
        </p:nvSpPr>
        <p:spPr>
          <a:xfrm>
            <a:off x="5308413" y="3175143"/>
            <a:ext cx="609295" cy="609296"/>
          </a:xfrm>
          <a:custGeom>
            <a:avLst/>
            <a:gdLst/>
            <a:ahLst/>
            <a:cxnLst/>
            <a:rect l="l" t="t" r="r" b="b"/>
            <a:pathLst>
              <a:path w="3240000" h="3240000">
                <a:moveTo>
                  <a:pt x="401869" y="2055482"/>
                </a:moveTo>
                <a:lnTo>
                  <a:pt x="869869" y="2055482"/>
                </a:lnTo>
                <a:lnTo>
                  <a:pt x="869869" y="2919482"/>
                </a:lnTo>
                <a:lnTo>
                  <a:pt x="401869" y="2919482"/>
                </a:lnTo>
                <a:close/>
                <a:moveTo>
                  <a:pt x="1121949" y="1695482"/>
                </a:moveTo>
                <a:lnTo>
                  <a:pt x="1589949" y="1695482"/>
                </a:lnTo>
                <a:lnTo>
                  <a:pt x="1589949" y="2919482"/>
                </a:lnTo>
                <a:lnTo>
                  <a:pt x="1121949" y="2919482"/>
                </a:lnTo>
                <a:close/>
                <a:moveTo>
                  <a:pt x="1842029" y="1335482"/>
                </a:moveTo>
                <a:lnTo>
                  <a:pt x="2310029" y="1335482"/>
                </a:lnTo>
                <a:lnTo>
                  <a:pt x="2310029" y="2919482"/>
                </a:lnTo>
                <a:lnTo>
                  <a:pt x="1842029" y="2919482"/>
                </a:lnTo>
                <a:close/>
                <a:moveTo>
                  <a:pt x="2562109" y="975482"/>
                </a:moveTo>
                <a:lnTo>
                  <a:pt x="3030109" y="975482"/>
                </a:lnTo>
                <a:lnTo>
                  <a:pt x="3030109" y="2919482"/>
                </a:lnTo>
                <a:lnTo>
                  <a:pt x="2562109" y="2919482"/>
                </a:lnTo>
                <a:close/>
                <a:moveTo>
                  <a:pt x="2321888" y="224805"/>
                </a:moveTo>
                <a:lnTo>
                  <a:pt x="2880631" y="247420"/>
                </a:lnTo>
                <a:lnTo>
                  <a:pt x="2620844" y="742612"/>
                </a:lnTo>
                <a:lnTo>
                  <a:pt x="2546105" y="613161"/>
                </a:lnTo>
                <a:lnTo>
                  <a:pt x="541555" y="1770488"/>
                </a:lnTo>
                <a:lnTo>
                  <a:pt x="392077" y="1511585"/>
                </a:lnTo>
                <a:lnTo>
                  <a:pt x="2396627" y="354257"/>
                </a:lnTo>
                <a:close/>
                <a:moveTo>
                  <a:pt x="0" y="0"/>
                </a:moveTo>
                <a:lnTo>
                  <a:pt x="180000" y="0"/>
                </a:lnTo>
                <a:lnTo>
                  <a:pt x="180000" y="3059999"/>
                </a:lnTo>
                <a:lnTo>
                  <a:pt x="3240000" y="3059999"/>
                </a:lnTo>
                <a:lnTo>
                  <a:pt x="3240000" y="3239999"/>
                </a:lnTo>
                <a:lnTo>
                  <a:pt x="180000" y="3239999"/>
                </a:lnTo>
                <a:lnTo>
                  <a:pt x="180000" y="3240000"/>
                </a:lnTo>
                <a:lnTo>
                  <a:pt x="0" y="3240000"/>
                </a:lnTo>
                <a:lnTo>
                  <a:pt x="0" y="3239999"/>
                </a:lnTo>
                <a:lnTo>
                  <a:pt x="0" y="305999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0" name="Rectangle 7">
            <a:extLst>
              <a:ext uri="{FF2B5EF4-FFF2-40B4-BE49-F238E27FC236}">
                <a16:creationId xmlns:a16="http://schemas.microsoft.com/office/drawing/2014/main" id="{959AC834-C0E2-47F9-BE5E-7512C0D776B0}"/>
              </a:ext>
            </a:extLst>
          </p:cNvPr>
          <p:cNvSpPr/>
          <p:nvPr/>
        </p:nvSpPr>
        <p:spPr>
          <a:xfrm>
            <a:off x="5300187" y="3994794"/>
            <a:ext cx="609295" cy="609296"/>
          </a:xfrm>
          <a:custGeom>
            <a:avLst/>
            <a:gdLst/>
            <a:ahLst/>
            <a:cxnLst/>
            <a:rect l="l" t="t" r="r" b="b"/>
            <a:pathLst>
              <a:path w="3240000" h="3240000">
                <a:moveTo>
                  <a:pt x="401869" y="2055482"/>
                </a:moveTo>
                <a:lnTo>
                  <a:pt x="869869" y="2055482"/>
                </a:lnTo>
                <a:lnTo>
                  <a:pt x="869869" y="2919482"/>
                </a:lnTo>
                <a:lnTo>
                  <a:pt x="401869" y="2919482"/>
                </a:lnTo>
                <a:close/>
                <a:moveTo>
                  <a:pt x="1121949" y="1695482"/>
                </a:moveTo>
                <a:lnTo>
                  <a:pt x="1589949" y="1695482"/>
                </a:lnTo>
                <a:lnTo>
                  <a:pt x="1589949" y="2919482"/>
                </a:lnTo>
                <a:lnTo>
                  <a:pt x="1121949" y="2919482"/>
                </a:lnTo>
                <a:close/>
                <a:moveTo>
                  <a:pt x="1842029" y="1335482"/>
                </a:moveTo>
                <a:lnTo>
                  <a:pt x="2310029" y="1335482"/>
                </a:lnTo>
                <a:lnTo>
                  <a:pt x="2310029" y="2919482"/>
                </a:lnTo>
                <a:lnTo>
                  <a:pt x="1842029" y="2919482"/>
                </a:lnTo>
                <a:close/>
                <a:moveTo>
                  <a:pt x="2562109" y="975482"/>
                </a:moveTo>
                <a:lnTo>
                  <a:pt x="3030109" y="975482"/>
                </a:lnTo>
                <a:lnTo>
                  <a:pt x="3030109" y="2919482"/>
                </a:lnTo>
                <a:lnTo>
                  <a:pt x="2562109" y="2919482"/>
                </a:lnTo>
                <a:close/>
                <a:moveTo>
                  <a:pt x="2321888" y="224805"/>
                </a:moveTo>
                <a:lnTo>
                  <a:pt x="2880631" y="247420"/>
                </a:lnTo>
                <a:lnTo>
                  <a:pt x="2620844" y="742612"/>
                </a:lnTo>
                <a:lnTo>
                  <a:pt x="2546105" y="613161"/>
                </a:lnTo>
                <a:lnTo>
                  <a:pt x="541555" y="1770488"/>
                </a:lnTo>
                <a:lnTo>
                  <a:pt x="392077" y="1511585"/>
                </a:lnTo>
                <a:lnTo>
                  <a:pt x="2396627" y="354257"/>
                </a:lnTo>
                <a:close/>
                <a:moveTo>
                  <a:pt x="0" y="0"/>
                </a:moveTo>
                <a:lnTo>
                  <a:pt x="180000" y="0"/>
                </a:lnTo>
                <a:lnTo>
                  <a:pt x="180000" y="3059999"/>
                </a:lnTo>
                <a:lnTo>
                  <a:pt x="3240000" y="3059999"/>
                </a:lnTo>
                <a:lnTo>
                  <a:pt x="3240000" y="3239999"/>
                </a:lnTo>
                <a:lnTo>
                  <a:pt x="180000" y="3239999"/>
                </a:lnTo>
                <a:lnTo>
                  <a:pt x="180000" y="3240000"/>
                </a:lnTo>
                <a:lnTo>
                  <a:pt x="0" y="3240000"/>
                </a:lnTo>
                <a:lnTo>
                  <a:pt x="0" y="3239999"/>
                </a:lnTo>
                <a:lnTo>
                  <a:pt x="0" y="305999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3" name="Rectangle 7">
            <a:extLst>
              <a:ext uri="{FF2B5EF4-FFF2-40B4-BE49-F238E27FC236}">
                <a16:creationId xmlns:a16="http://schemas.microsoft.com/office/drawing/2014/main" id="{E7F653C6-9EA4-4CE2-BDFA-2FA4F7E3A27C}"/>
              </a:ext>
            </a:extLst>
          </p:cNvPr>
          <p:cNvSpPr/>
          <p:nvPr/>
        </p:nvSpPr>
        <p:spPr>
          <a:xfrm>
            <a:off x="5308413" y="4769008"/>
            <a:ext cx="609295" cy="609296"/>
          </a:xfrm>
          <a:custGeom>
            <a:avLst/>
            <a:gdLst/>
            <a:ahLst/>
            <a:cxnLst/>
            <a:rect l="l" t="t" r="r" b="b"/>
            <a:pathLst>
              <a:path w="3240000" h="3240000">
                <a:moveTo>
                  <a:pt x="401869" y="2055482"/>
                </a:moveTo>
                <a:lnTo>
                  <a:pt x="869869" y="2055482"/>
                </a:lnTo>
                <a:lnTo>
                  <a:pt x="869869" y="2919482"/>
                </a:lnTo>
                <a:lnTo>
                  <a:pt x="401869" y="2919482"/>
                </a:lnTo>
                <a:close/>
                <a:moveTo>
                  <a:pt x="1121949" y="1695482"/>
                </a:moveTo>
                <a:lnTo>
                  <a:pt x="1589949" y="1695482"/>
                </a:lnTo>
                <a:lnTo>
                  <a:pt x="1589949" y="2919482"/>
                </a:lnTo>
                <a:lnTo>
                  <a:pt x="1121949" y="2919482"/>
                </a:lnTo>
                <a:close/>
                <a:moveTo>
                  <a:pt x="1842029" y="1335482"/>
                </a:moveTo>
                <a:lnTo>
                  <a:pt x="2310029" y="1335482"/>
                </a:lnTo>
                <a:lnTo>
                  <a:pt x="2310029" y="2919482"/>
                </a:lnTo>
                <a:lnTo>
                  <a:pt x="1842029" y="2919482"/>
                </a:lnTo>
                <a:close/>
                <a:moveTo>
                  <a:pt x="2562109" y="975482"/>
                </a:moveTo>
                <a:lnTo>
                  <a:pt x="3030109" y="975482"/>
                </a:lnTo>
                <a:lnTo>
                  <a:pt x="3030109" y="2919482"/>
                </a:lnTo>
                <a:lnTo>
                  <a:pt x="2562109" y="2919482"/>
                </a:lnTo>
                <a:close/>
                <a:moveTo>
                  <a:pt x="2321888" y="224805"/>
                </a:moveTo>
                <a:lnTo>
                  <a:pt x="2880631" y="247420"/>
                </a:lnTo>
                <a:lnTo>
                  <a:pt x="2620844" y="742612"/>
                </a:lnTo>
                <a:lnTo>
                  <a:pt x="2546105" y="613161"/>
                </a:lnTo>
                <a:lnTo>
                  <a:pt x="541555" y="1770488"/>
                </a:lnTo>
                <a:lnTo>
                  <a:pt x="392077" y="1511585"/>
                </a:lnTo>
                <a:lnTo>
                  <a:pt x="2396627" y="354257"/>
                </a:lnTo>
                <a:close/>
                <a:moveTo>
                  <a:pt x="0" y="0"/>
                </a:moveTo>
                <a:lnTo>
                  <a:pt x="180000" y="0"/>
                </a:lnTo>
                <a:lnTo>
                  <a:pt x="180000" y="3059999"/>
                </a:lnTo>
                <a:lnTo>
                  <a:pt x="3240000" y="3059999"/>
                </a:lnTo>
                <a:lnTo>
                  <a:pt x="3240000" y="3239999"/>
                </a:lnTo>
                <a:lnTo>
                  <a:pt x="180000" y="3239999"/>
                </a:lnTo>
                <a:lnTo>
                  <a:pt x="180000" y="3240000"/>
                </a:lnTo>
                <a:lnTo>
                  <a:pt x="0" y="3240000"/>
                </a:lnTo>
                <a:lnTo>
                  <a:pt x="0" y="3239999"/>
                </a:lnTo>
                <a:lnTo>
                  <a:pt x="0" y="3059999"/>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cxnSp>
        <p:nvCxnSpPr>
          <p:cNvPr id="7" name="Прямая соединительная линия 6">
            <a:extLst>
              <a:ext uri="{FF2B5EF4-FFF2-40B4-BE49-F238E27FC236}">
                <a16:creationId xmlns:a16="http://schemas.microsoft.com/office/drawing/2014/main" id="{104A654F-79EF-4969-9DCE-7E572B3E52BD}"/>
              </a:ext>
            </a:extLst>
          </p:cNvPr>
          <p:cNvCxnSpPr>
            <a:cxnSpLocks/>
          </p:cNvCxnSpPr>
          <p:nvPr/>
        </p:nvCxnSpPr>
        <p:spPr>
          <a:xfrm flipV="1">
            <a:off x="630555" y="3084404"/>
            <a:ext cx="2950845" cy="6382"/>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Прямая соединительная линия 43">
            <a:extLst>
              <a:ext uri="{FF2B5EF4-FFF2-40B4-BE49-F238E27FC236}">
                <a16:creationId xmlns:a16="http://schemas.microsoft.com/office/drawing/2014/main" id="{4059BCA1-16BA-49E3-8C2C-D494979E1B94}"/>
              </a:ext>
            </a:extLst>
          </p:cNvPr>
          <p:cNvCxnSpPr>
            <a:cxnSpLocks/>
          </p:cNvCxnSpPr>
          <p:nvPr/>
        </p:nvCxnSpPr>
        <p:spPr>
          <a:xfrm flipV="1">
            <a:off x="630552" y="3857056"/>
            <a:ext cx="2950845" cy="6382"/>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Прямая соединительная линия 44">
            <a:extLst>
              <a:ext uri="{FF2B5EF4-FFF2-40B4-BE49-F238E27FC236}">
                <a16:creationId xmlns:a16="http://schemas.microsoft.com/office/drawing/2014/main" id="{3B7D77B2-5293-4B85-B847-DBA83883DDAB}"/>
              </a:ext>
            </a:extLst>
          </p:cNvPr>
          <p:cNvCxnSpPr>
            <a:cxnSpLocks/>
          </p:cNvCxnSpPr>
          <p:nvPr/>
        </p:nvCxnSpPr>
        <p:spPr>
          <a:xfrm flipV="1">
            <a:off x="630553" y="4637117"/>
            <a:ext cx="2950845" cy="6382"/>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Прямая соединительная линия 45">
            <a:extLst>
              <a:ext uri="{FF2B5EF4-FFF2-40B4-BE49-F238E27FC236}">
                <a16:creationId xmlns:a16="http://schemas.microsoft.com/office/drawing/2014/main" id="{408CCECD-5A73-4D93-B540-F3B3475808B7}"/>
              </a:ext>
            </a:extLst>
          </p:cNvPr>
          <p:cNvCxnSpPr>
            <a:cxnSpLocks/>
          </p:cNvCxnSpPr>
          <p:nvPr/>
        </p:nvCxnSpPr>
        <p:spPr>
          <a:xfrm flipV="1">
            <a:off x="630551" y="5436391"/>
            <a:ext cx="2950845" cy="6382"/>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Прямая соединительная линия 47">
            <a:extLst>
              <a:ext uri="{FF2B5EF4-FFF2-40B4-BE49-F238E27FC236}">
                <a16:creationId xmlns:a16="http://schemas.microsoft.com/office/drawing/2014/main" id="{0161727B-F3CE-42CC-921F-30C7DA32A482}"/>
              </a:ext>
            </a:extLst>
          </p:cNvPr>
          <p:cNvCxnSpPr>
            <a:cxnSpLocks/>
          </p:cNvCxnSpPr>
          <p:nvPr/>
        </p:nvCxnSpPr>
        <p:spPr>
          <a:xfrm flipV="1">
            <a:off x="5257800" y="3078022"/>
            <a:ext cx="2950845" cy="6382"/>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Прямая соединительная линия 48">
            <a:extLst>
              <a:ext uri="{FF2B5EF4-FFF2-40B4-BE49-F238E27FC236}">
                <a16:creationId xmlns:a16="http://schemas.microsoft.com/office/drawing/2014/main" id="{0A255EDE-4F5F-45A1-91CE-50D3A3BF46F9}"/>
              </a:ext>
            </a:extLst>
          </p:cNvPr>
          <p:cNvCxnSpPr>
            <a:cxnSpLocks/>
          </p:cNvCxnSpPr>
          <p:nvPr/>
        </p:nvCxnSpPr>
        <p:spPr>
          <a:xfrm flipV="1">
            <a:off x="5257800" y="3828829"/>
            <a:ext cx="2950845" cy="6382"/>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Прямая соединительная линия 49">
            <a:extLst>
              <a:ext uri="{FF2B5EF4-FFF2-40B4-BE49-F238E27FC236}">
                <a16:creationId xmlns:a16="http://schemas.microsoft.com/office/drawing/2014/main" id="{D3DD58E7-FD62-427A-93CE-9ABF6F6A9D8F}"/>
              </a:ext>
            </a:extLst>
          </p:cNvPr>
          <p:cNvCxnSpPr>
            <a:cxnSpLocks/>
          </p:cNvCxnSpPr>
          <p:nvPr/>
        </p:nvCxnSpPr>
        <p:spPr>
          <a:xfrm flipV="1">
            <a:off x="5257800" y="4649256"/>
            <a:ext cx="2950845" cy="6382"/>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Прямая соединительная линия 50">
            <a:extLst>
              <a:ext uri="{FF2B5EF4-FFF2-40B4-BE49-F238E27FC236}">
                <a16:creationId xmlns:a16="http://schemas.microsoft.com/office/drawing/2014/main" id="{34AA4FCC-B258-4273-91FD-32A3F4BF6445}"/>
              </a:ext>
            </a:extLst>
          </p:cNvPr>
          <p:cNvCxnSpPr>
            <a:cxnSpLocks/>
          </p:cNvCxnSpPr>
          <p:nvPr/>
        </p:nvCxnSpPr>
        <p:spPr>
          <a:xfrm flipV="1">
            <a:off x="5257799" y="5418670"/>
            <a:ext cx="2950845" cy="6382"/>
          </a:xfrm>
          <a:prstGeom prst="line">
            <a:avLst/>
          </a:prstGeom>
        </p:spPr>
        <p:style>
          <a:lnRef idx="1">
            <a:schemeClr val="accent1"/>
          </a:lnRef>
          <a:fillRef idx="0">
            <a:schemeClr val="accent1"/>
          </a:fillRef>
          <a:effectRef idx="0">
            <a:schemeClr val="accent1"/>
          </a:effectRef>
          <a:fontRef idx="minor">
            <a:schemeClr val="tx1"/>
          </a:fontRef>
        </p:style>
      </p:cxnSp>
      <p:sp>
        <p:nvSpPr>
          <p:cNvPr id="14" name="Прямоугольник 13">
            <a:extLst>
              <a:ext uri="{FF2B5EF4-FFF2-40B4-BE49-F238E27FC236}">
                <a16:creationId xmlns:a16="http://schemas.microsoft.com/office/drawing/2014/main" id="{E9916067-A62F-471A-A6D1-F620FB0F6E7C}"/>
              </a:ext>
            </a:extLst>
          </p:cNvPr>
          <p:cNvSpPr/>
          <p:nvPr/>
        </p:nvSpPr>
        <p:spPr>
          <a:xfrm>
            <a:off x="1371600" y="4017258"/>
            <a:ext cx="4108817" cy="630942"/>
          </a:xfrm>
          <a:prstGeom prst="rect">
            <a:avLst/>
          </a:prstGeom>
        </p:spPr>
        <p:txBody>
          <a:bodyPr wrap="none">
            <a:spAutoFit/>
          </a:bodyPr>
          <a:lstStyle/>
          <a:p>
            <a:r>
              <a:rPr lang="en-US" dirty="0">
                <a:solidFill>
                  <a:schemeClr val="accent3">
                    <a:lumMod val="50000"/>
                  </a:schemeClr>
                </a:solidFill>
                <a:latin typeface="+mn-lt"/>
                <a:cs typeface="Times New Roman" panose="02020603050405020304" pitchFamily="18" charset="0"/>
              </a:rPr>
              <a:t>144 ATMs </a:t>
            </a:r>
            <a:r>
              <a:rPr kumimoji="0" lang="en-US" sz="1200" b="0" i="0" u="none" strike="noStrike" kern="1200" cap="none" spc="0" normalizeH="0" baseline="0" noProof="0" dirty="0">
                <a:ln>
                  <a:noFill/>
                </a:ln>
                <a:solidFill>
                  <a:srgbClr val="9BBB59">
                    <a:lumMod val="50000"/>
                  </a:srgbClr>
                </a:solidFill>
                <a:effectLst/>
                <a:uLnTx/>
                <a:uFillTx/>
                <a:latin typeface="Century Gothic"/>
                <a:ea typeface="+mn-ea"/>
                <a:cs typeface="Times New Roman" panose="02020603050405020304" pitchFamily="18" charset="0"/>
              </a:rPr>
              <a:t>(+45 compared to 2025)</a:t>
            </a:r>
            <a:r>
              <a:rPr lang="ru-RU" sz="1200" dirty="0">
                <a:solidFill>
                  <a:schemeClr val="accent3">
                    <a:lumMod val="50000"/>
                  </a:schemeClr>
                </a:solidFill>
                <a:latin typeface="+mn-lt"/>
                <a:cs typeface="Times New Roman" panose="02020603050405020304" pitchFamily="18" charset="0"/>
              </a:rPr>
              <a:t> </a:t>
            </a:r>
            <a:r>
              <a:rPr lang="en-US" dirty="0">
                <a:solidFill>
                  <a:schemeClr val="accent3">
                    <a:lumMod val="50000"/>
                  </a:schemeClr>
                </a:solidFill>
                <a:latin typeface="+mn-lt"/>
                <a:cs typeface="Times New Roman" panose="02020603050405020304" pitchFamily="18" charset="0"/>
              </a:rPr>
              <a:t>&amp;</a:t>
            </a:r>
            <a:r>
              <a:rPr lang="ru-RU" dirty="0">
                <a:solidFill>
                  <a:schemeClr val="accent3">
                    <a:lumMod val="50000"/>
                  </a:schemeClr>
                </a:solidFill>
                <a:latin typeface="+mn-lt"/>
                <a:cs typeface="Times New Roman" panose="02020603050405020304" pitchFamily="18" charset="0"/>
              </a:rPr>
              <a:t> </a:t>
            </a:r>
            <a:endParaRPr lang="en-US" dirty="0">
              <a:solidFill>
                <a:schemeClr val="accent3">
                  <a:lumMod val="50000"/>
                </a:schemeClr>
              </a:solidFill>
              <a:latin typeface="+mn-lt"/>
              <a:cs typeface="Times New Roman" panose="02020603050405020304" pitchFamily="18" charset="0"/>
            </a:endParaRPr>
          </a:p>
          <a:p>
            <a:r>
              <a:rPr lang="en-US" sz="1700" dirty="0">
                <a:solidFill>
                  <a:schemeClr val="accent3">
                    <a:lumMod val="50000"/>
                  </a:schemeClr>
                </a:solidFill>
                <a:latin typeface="+mn-lt"/>
                <a:cs typeface="Times New Roman" panose="02020603050405020304" pitchFamily="18" charset="0"/>
              </a:rPr>
              <a:t>227</a:t>
            </a:r>
            <a:r>
              <a:rPr lang="ru-RU" sz="1700" dirty="0">
                <a:solidFill>
                  <a:schemeClr val="accent3">
                    <a:lumMod val="50000"/>
                  </a:schemeClr>
                </a:solidFill>
                <a:latin typeface="+mn-lt"/>
                <a:cs typeface="Times New Roman" panose="02020603050405020304" pitchFamily="18" charset="0"/>
              </a:rPr>
              <a:t> </a:t>
            </a:r>
            <a:r>
              <a:rPr lang="en-US" sz="1700" dirty="0">
                <a:solidFill>
                  <a:schemeClr val="accent3">
                    <a:lumMod val="50000"/>
                  </a:schemeClr>
                </a:solidFill>
                <a:latin typeface="+mn-lt"/>
                <a:cs typeface="Times New Roman" panose="02020603050405020304" pitchFamily="18" charset="0"/>
              </a:rPr>
              <a:t>self-service terminals </a:t>
            </a:r>
            <a:r>
              <a:rPr kumimoji="0" lang="en-US" sz="1200" b="0" i="0" u="none" strike="noStrike" kern="1200" cap="none" spc="0" normalizeH="0" baseline="0" noProof="0" dirty="0">
                <a:ln>
                  <a:noFill/>
                </a:ln>
                <a:solidFill>
                  <a:srgbClr val="9BBB59">
                    <a:lumMod val="50000"/>
                  </a:srgbClr>
                </a:solidFill>
                <a:effectLst/>
                <a:uLnTx/>
                <a:uFillTx/>
                <a:latin typeface="Century Gothic"/>
                <a:ea typeface="+mn-ea"/>
                <a:cs typeface="Times New Roman" panose="02020603050405020304" pitchFamily="18" charset="0"/>
              </a:rPr>
              <a:t>(+29 comp. 2025)</a:t>
            </a:r>
            <a:endParaRPr lang="en-US" sz="1200" dirty="0">
              <a:solidFill>
                <a:schemeClr val="accent3">
                  <a:lumMod val="50000"/>
                </a:schemeClr>
              </a:solidFill>
              <a:latin typeface="+mn-lt"/>
            </a:endParaRPr>
          </a:p>
        </p:txBody>
      </p:sp>
    </p:spTree>
    <p:extLst>
      <p:ext uri="{BB962C8B-B14F-4D97-AF65-F5344CB8AC3E}">
        <p14:creationId xmlns:p14="http://schemas.microsoft.com/office/powerpoint/2010/main" val="35730890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Usmonov-M\Desktop\logo.png">
            <a:extLst>
              <a:ext uri="{FF2B5EF4-FFF2-40B4-BE49-F238E27FC236}">
                <a16:creationId xmlns:a16="http://schemas.microsoft.com/office/drawing/2014/main" id="{70EA2BE2-65EC-4842-8A04-4F575AAA24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8152" y="428403"/>
            <a:ext cx="3203848" cy="647815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7432" y="1222248"/>
            <a:ext cx="576072" cy="530352"/>
          </a:xfrm>
          <a:prstGeom prst="rect">
            <a:avLst/>
          </a:prstGeom>
          <a:solidFill>
            <a:srgbClr val="1F8AC0"/>
          </a:solidFill>
          <a:ln>
            <a:solidFill>
              <a:srgbClr val="1F8A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Прямоугольник 1">
            <a:extLst>
              <a:ext uri="{FF2B5EF4-FFF2-40B4-BE49-F238E27FC236}">
                <a16:creationId xmlns:a16="http://schemas.microsoft.com/office/drawing/2014/main" id="{2D028D72-9485-4B7F-B153-07179EF2C24F}"/>
              </a:ext>
            </a:extLst>
          </p:cNvPr>
          <p:cNvSpPr/>
          <p:nvPr/>
        </p:nvSpPr>
        <p:spPr>
          <a:xfrm>
            <a:off x="630555" y="1295400"/>
            <a:ext cx="4047785" cy="461665"/>
          </a:xfrm>
          <a:prstGeom prst="rect">
            <a:avLst/>
          </a:prstGeom>
        </p:spPr>
        <p:txBody>
          <a:bodyPr wrap="square">
            <a:spAutoFit/>
          </a:bodyPr>
          <a:lstStyle/>
          <a:p>
            <a:r>
              <a:rPr lang="en-US" sz="2400" b="1" dirty="0">
                <a:latin typeface="+mn-lt"/>
                <a:cs typeface="Times New Roman" panose="02020603050405020304" pitchFamily="18" charset="0"/>
              </a:rPr>
              <a:t>Environmental initiatives</a:t>
            </a:r>
          </a:p>
        </p:txBody>
      </p:sp>
      <p:sp>
        <p:nvSpPr>
          <p:cNvPr id="10" name="Номер слайда 4">
            <a:extLst>
              <a:ext uri="{FF2B5EF4-FFF2-40B4-BE49-F238E27FC236}">
                <a16:creationId xmlns:a16="http://schemas.microsoft.com/office/drawing/2014/main" id="{1AF6403F-EE0E-4C1E-9A9D-4144DA8533C6}"/>
              </a:ext>
            </a:extLst>
          </p:cNvPr>
          <p:cNvSpPr>
            <a:spLocks noGrp="1"/>
          </p:cNvSpPr>
          <p:nvPr>
            <p:ph type="sldNum" sz="quarter" idx="12"/>
          </p:nvPr>
        </p:nvSpPr>
        <p:spPr>
          <a:xfrm>
            <a:off x="11513820" y="6464808"/>
            <a:ext cx="640080" cy="329184"/>
          </a:xfrm>
        </p:spPr>
        <p:txBody>
          <a:bodyPr/>
          <a:lstStyle/>
          <a:p>
            <a:pPr algn="ctr">
              <a:defRPr/>
            </a:pPr>
            <a:fld id="{FC66782D-FF8E-45ED-A8F5-A0175A667A77}" type="slidenum">
              <a:rPr lang="ru-RU" smtClean="0">
                <a:solidFill>
                  <a:schemeClr val="tx1"/>
                </a:solidFill>
                <a:latin typeface="+mn-lt"/>
              </a:rPr>
              <a:pPr algn="ctr">
                <a:defRPr/>
              </a:pPr>
              <a:t>5</a:t>
            </a:fld>
            <a:endParaRPr lang="ru-RU" dirty="0">
              <a:solidFill>
                <a:schemeClr val="tx1"/>
              </a:solidFill>
              <a:latin typeface="+mn-lt"/>
            </a:endParaRPr>
          </a:p>
        </p:txBody>
      </p:sp>
      <p:pic>
        <p:nvPicPr>
          <p:cNvPr id="11" name="Picture 6" descr="logo_circle.png">
            <a:extLst>
              <a:ext uri="{FF2B5EF4-FFF2-40B4-BE49-F238E27FC236}">
                <a16:creationId xmlns:a16="http://schemas.microsoft.com/office/drawing/2014/main" id="{50685503-EEB1-4535-9158-3FEBD609C1D3}"/>
              </a:ext>
            </a:extLst>
          </p:cNvPr>
          <p:cNvPicPr>
            <a:picLocks noChangeAspect="1"/>
          </p:cNvPicPr>
          <p:nvPr/>
        </p:nvPicPr>
        <p:blipFill>
          <a:blip r:embed="rId4"/>
          <a:stretch>
            <a:fillRect/>
          </a:stretch>
        </p:blipFill>
        <p:spPr>
          <a:xfrm>
            <a:off x="11513820" y="5789517"/>
            <a:ext cx="640080" cy="640080"/>
          </a:xfrm>
          <a:prstGeom prst="rect">
            <a:avLst/>
          </a:prstGeom>
        </p:spPr>
      </p:pic>
      <p:sp>
        <p:nvSpPr>
          <p:cNvPr id="5" name="Прямоугольник 4">
            <a:extLst>
              <a:ext uri="{FF2B5EF4-FFF2-40B4-BE49-F238E27FC236}">
                <a16:creationId xmlns:a16="http://schemas.microsoft.com/office/drawing/2014/main" id="{0A89B89A-3072-4E7A-84B2-72F5212DDF79}"/>
              </a:ext>
            </a:extLst>
          </p:cNvPr>
          <p:cNvSpPr/>
          <p:nvPr/>
        </p:nvSpPr>
        <p:spPr>
          <a:xfrm>
            <a:off x="1371600" y="2559377"/>
            <a:ext cx="4785284" cy="369332"/>
          </a:xfrm>
          <a:prstGeom prst="rect">
            <a:avLst/>
          </a:prstGeom>
        </p:spPr>
        <p:txBody>
          <a:bodyPr wrap="none">
            <a:spAutoFit/>
          </a:bodyPr>
          <a:lstStyle/>
          <a:p>
            <a:r>
              <a:rPr lang="en-US" dirty="0">
                <a:solidFill>
                  <a:schemeClr val="accent3">
                    <a:lumMod val="50000"/>
                  </a:schemeClr>
                </a:solidFill>
                <a:latin typeface="+mn-lt"/>
                <a:cs typeface="Times New Roman" panose="02020603050405020304" pitchFamily="18" charset="0"/>
              </a:rPr>
              <a:t>TJS 65 mln green portfolio, </a:t>
            </a:r>
            <a:r>
              <a:rPr lang="en-US" sz="1200" dirty="0">
                <a:solidFill>
                  <a:schemeClr val="accent3">
                    <a:lumMod val="50000"/>
                  </a:schemeClr>
                </a:solidFill>
                <a:latin typeface="+mn-lt"/>
                <a:cs typeface="Times New Roman" panose="02020603050405020304" pitchFamily="18" charset="0"/>
              </a:rPr>
              <a:t>2.8% of loan portfolio</a:t>
            </a:r>
            <a:endParaRPr lang="en-US" dirty="0">
              <a:solidFill>
                <a:schemeClr val="accent3">
                  <a:lumMod val="50000"/>
                </a:schemeClr>
              </a:solidFill>
              <a:latin typeface="+mn-lt"/>
            </a:endParaRPr>
          </a:p>
        </p:txBody>
      </p:sp>
      <p:sp>
        <p:nvSpPr>
          <p:cNvPr id="12" name="Прямоугольник 11">
            <a:extLst>
              <a:ext uri="{FF2B5EF4-FFF2-40B4-BE49-F238E27FC236}">
                <a16:creationId xmlns:a16="http://schemas.microsoft.com/office/drawing/2014/main" id="{9BF1C80A-0D45-49BB-9510-9A63676A39B3}"/>
              </a:ext>
            </a:extLst>
          </p:cNvPr>
          <p:cNvSpPr/>
          <p:nvPr/>
        </p:nvSpPr>
        <p:spPr>
          <a:xfrm>
            <a:off x="1324107" y="4105054"/>
            <a:ext cx="4982454" cy="369332"/>
          </a:xfrm>
          <a:prstGeom prst="rect">
            <a:avLst/>
          </a:prstGeom>
        </p:spPr>
        <p:txBody>
          <a:bodyPr wrap="none">
            <a:spAutoFit/>
          </a:bodyPr>
          <a:lstStyle/>
          <a:p>
            <a:r>
              <a:rPr lang="en-US" dirty="0">
                <a:solidFill>
                  <a:schemeClr val="accent3">
                    <a:lumMod val="50000"/>
                  </a:schemeClr>
                </a:solidFill>
                <a:latin typeface="+mn-lt"/>
                <a:cs typeface="Times New Roman" panose="02020603050405020304" pitchFamily="18" charset="0"/>
              </a:rPr>
              <a:t>1,105 loans disbursed online, </a:t>
            </a:r>
            <a:r>
              <a:rPr lang="en-US" sz="1200" dirty="0">
                <a:solidFill>
                  <a:schemeClr val="accent3">
                    <a:lumMod val="50000"/>
                  </a:schemeClr>
                </a:solidFill>
                <a:latin typeface="+mn-lt"/>
                <a:cs typeface="Times New Roman" panose="02020603050405020304" pitchFamily="18" charset="0"/>
              </a:rPr>
              <a:t>1% of disbursed loans</a:t>
            </a:r>
            <a:endParaRPr lang="en-US" dirty="0">
              <a:solidFill>
                <a:schemeClr val="accent3">
                  <a:lumMod val="50000"/>
                </a:schemeClr>
              </a:solidFill>
              <a:latin typeface="+mn-lt"/>
            </a:endParaRPr>
          </a:p>
        </p:txBody>
      </p:sp>
      <p:sp>
        <p:nvSpPr>
          <p:cNvPr id="14" name="Прямоугольник 13">
            <a:extLst>
              <a:ext uri="{FF2B5EF4-FFF2-40B4-BE49-F238E27FC236}">
                <a16:creationId xmlns:a16="http://schemas.microsoft.com/office/drawing/2014/main" id="{E9916067-A62F-471A-A6D1-F620FB0F6E7C}"/>
              </a:ext>
            </a:extLst>
          </p:cNvPr>
          <p:cNvSpPr/>
          <p:nvPr/>
        </p:nvSpPr>
        <p:spPr>
          <a:xfrm>
            <a:off x="1371600" y="3317233"/>
            <a:ext cx="5038559" cy="369332"/>
          </a:xfrm>
          <a:prstGeom prst="rect">
            <a:avLst/>
          </a:prstGeom>
        </p:spPr>
        <p:txBody>
          <a:bodyPr wrap="none">
            <a:spAutoFit/>
          </a:bodyPr>
          <a:lstStyle/>
          <a:p>
            <a:r>
              <a:rPr lang="en-US" dirty="0">
                <a:solidFill>
                  <a:schemeClr val="accent3">
                    <a:lumMod val="50000"/>
                  </a:schemeClr>
                </a:solidFill>
                <a:latin typeface="+mn-lt"/>
                <a:cs typeface="Times New Roman" panose="02020603050405020304" pitchFamily="18" charset="0"/>
              </a:rPr>
              <a:t>TJS </a:t>
            </a:r>
            <a:r>
              <a:rPr lang="ru-RU" dirty="0">
                <a:solidFill>
                  <a:schemeClr val="accent3">
                    <a:lumMod val="50000"/>
                  </a:schemeClr>
                </a:solidFill>
                <a:latin typeface="+mn-lt"/>
                <a:cs typeface="Times New Roman" panose="02020603050405020304" pitchFamily="18" charset="0"/>
              </a:rPr>
              <a:t>748</a:t>
            </a:r>
            <a:r>
              <a:rPr lang="en-US" dirty="0">
                <a:solidFill>
                  <a:schemeClr val="accent3">
                    <a:lumMod val="50000"/>
                  </a:schemeClr>
                </a:solidFill>
                <a:latin typeface="+mn-lt"/>
                <a:cs typeface="Times New Roman" panose="02020603050405020304" pitchFamily="18" charset="0"/>
              </a:rPr>
              <a:t> mln agricultural loans, </a:t>
            </a:r>
            <a:r>
              <a:rPr lang="en-US" sz="1200" dirty="0">
                <a:solidFill>
                  <a:schemeClr val="accent3">
                    <a:lumMod val="50000"/>
                  </a:schemeClr>
                </a:solidFill>
                <a:latin typeface="+mn-lt"/>
                <a:cs typeface="Times New Roman" panose="02020603050405020304" pitchFamily="18" charset="0"/>
              </a:rPr>
              <a:t>3</a:t>
            </a:r>
            <a:r>
              <a:rPr lang="ru-RU" sz="1200" dirty="0">
                <a:solidFill>
                  <a:schemeClr val="accent3">
                    <a:lumMod val="50000"/>
                  </a:schemeClr>
                </a:solidFill>
                <a:latin typeface="+mn-lt"/>
                <a:cs typeface="Times New Roman" panose="02020603050405020304" pitchFamily="18" charset="0"/>
              </a:rPr>
              <a:t>2</a:t>
            </a:r>
            <a:r>
              <a:rPr lang="en-US" sz="1200" dirty="0">
                <a:solidFill>
                  <a:schemeClr val="accent3">
                    <a:lumMod val="50000"/>
                  </a:schemeClr>
                </a:solidFill>
                <a:latin typeface="+mn-lt"/>
                <a:cs typeface="Times New Roman" panose="02020603050405020304" pitchFamily="18" charset="0"/>
              </a:rPr>
              <a:t>% of loan portfolio</a:t>
            </a:r>
            <a:endParaRPr lang="en-US" dirty="0">
              <a:solidFill>
                <a:schemeClr val="accent3">
                  <a:lumMod val="50000"/>
                </a:schemeClr>
              </a:solidFill>
              <a:latin typeface="+mn-lt"/>
            </a:endParaRPr>
          </a:p>
        </p:txBody>
      </p:sp>
      <p:cxnSp>
        <p:nvCxnSpPr>
          <p:cNvPr id="7" name="Прямая соединительная линия 6">
            <a:extLst>
              <a:ext uri="{FF2B5EF4-FFF2-40B4-BE49-F238E27FC236}">
                <a16:creationId xmlns:a16="http://schemas.microsoft.com/office/drawing/2014/main" id="{104A654F-79EF-4969-9DCE-7E572B3E52BD}"/>
              </a:ext>
            </a:extLst>
          </p:cNvPr>
          <p:cNvCxnSpPr>
            <a:cxnSpLocks/>
          </p:cNvCxnSpPr>
          <p:nvPr/>
        </p:nvCxnSpPr>
        <p:spPr>
          <a:xfrm flipV="1">
            <a:off x="630555" y="2965418"/>
            <a:ext cx="2950845" cy="6382"/>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Прямая соединительная линия 43">
            <a:extLst>
              <a:ext uri="{FF2B5EF4-FFF2-40B4-BE49-F238E27FC236}">
                <a16:creationId xmlns:a16="http://schemas.microsoft.com/office/drawing/2014/main" id="{4059BCA1-16BA-49E3-8C2C-D494979E1B94}"/>
              </a:ext>
            </a:extLst>
          </p:cNvPr>
          <p:cNvCxnSpPr>
            <a:cxnSpLocks/>
          </p:cNvCxnSpPr>
          <p:nvPr/>
        </p:nvCxnSpPr>
        <p:spPr>
          <a:xfrm flipV="1">
            <a:off x="630552" y="3738070"/>
            <a:ext cx="2950845" cy="6382"/>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Прямая соединительная линия 44">
            <a:extLst>
              <a:ext uri="{FF2B5EF4-FFF2-40B4-BE49-F238E27FC236}">
                <a16:creationId xmlns:a16="http://schemas.microsoft.com/office/drawing/2014/main" id="{3B7D77B2-5293-4B85-B847-DBA83883DDAB}"/>
              </a:ext>
            </a:extLst>
          </p:cNvPr>
          <p:cNvCxnSpPr>
            <a:cxnSpLocks/>
          </p:cNvCxnSpPr>
          <p:nvPr/>
        </p:nvCxnSpPr>
        <p:spPr>
          <a:xfrm flipV="1">
            <a:off x="630553" y="4518131"/>
            <a:ext cx="2950845" cy="6382"/>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Прямая соединительная линия 45">
            <a:extLst>
              <a:ext uri="{FF2B5EF4-FFF2-40B4-BE49-F238E27FC236}">
                <a16:creationId xmlns:a16="http://schemas.microsoft.com/office/drawing/2014/main" id="{408CCECD-5A73-4D93-B540-F3B3475808B7}"/>
              </a:ext>
            </a:extLst>
          </p:cNvPr>
          <p:cNvCxnSpPr>
            <a:cxnSpLocks/>
          </p:cNvCxnSpPr>
          <p:nvPr/>
        </p:nvCxnSpPr>
        <p:spPr>
          <a:xfrm flipV="1">
            <a:off x="630551" y="5317405"/>
            <a:ext cx="2950845" cy="6382"/>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Прямая соединительная линия 46">
            <a:extLst>
              <a:ext uri="{FF2B5EF4-FFF2-40B4-BE49-F238E27FC236}">
                <a16:creationId xmlns:a16="http://schemas.microsoft.com/office/drawing/2014/main" id="{526A6395-A935-4348-86FE-DF301A3608E0}"/>
              </a:ext>
            </a:extLst>
          </p:cNvPr>
          <p:cNvCxnSpPr>
            <a:cxnSpLocks/>
          </p:cNvCxnSpPr>
          <p:nvPr/>
        </p:nvCxnSpPr>
        <p:spPr>
          <a:xfrm flipV="1">
            <a:off x="655318" y="6090057"/>
            <a:ext cx="2950845" cy="6382"/>
          </a:xfrm>
          <a:prstGeom prst="line">
            <a:avLst/>
          </a:prstGeom>
        </p:spPr>
        <p:style>
          <a:lnRef idx="1">
            <a:schemeClr val="accent1"/>
          </a:lnRef>
          <a:fillRef idx="0">
            <a:schemeClr val="accent1"/>
          </a:fillRef>
          <a:effectRef idx="0">
            <a:schemeClr val="accent1"/>
          </a:effectRef>
          <a:fontRef idx="minor">
            <a:schemeClr val="tx1"/>
          </a:fontRef>
        </p:style>
      </p:cxnSp>
      <p:sp>
        <p:nvSpPr>
          <p:cNvPr id="42" name="Rectangle 5">
            <a:extLst>
              <a:ext uri="{FF2B5EF4-FFF2-40B4-BE49-F238E27FC236}">
                <a16:creationId xmlns:a16="http://schemas.microsoft.com/office/drawing/2014/main" id="{83D9B08E-82FD-4268-B30C-32CB231C0CC1}"/>
              </a:ext>
            </a:extLst>
          </p:cNvPr>
          <p:cNvSpPr/>
          <p:nvPr/>
        </p:nvSpPr>
        <p:spPr>
          <a:xfrm>
            <a:off x="6073330" y="1222248"/>
            <a:ext cx="576072" cy="530352"/>
          </a:xfrm>
          <a:prstGeom prst="rect">
            <a:avLst/>
          </a:prstGeom>
          <a:solidFill>
            <a:srgbClr val="1F8AC0"/>
          </a:solidFill>
          <a:ln>
            <a:solidFill>
              <a:srgbClr val="1F8A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Прямоугольник 52">
            <a:extLst>
              <a:ext uri="{FF2B5EF4-FFF2-40B4-BE49-F238E27FC236}">
                <a16:creationId xmlns:a16="http://schemas.microsoft.com/office/drawing/2014/main" id="{E9002ACF-A040-40A5-A8FC-F45B9F0811C6}"/>
              </a:ext>
            </a:extLst>
          </p:cNvPr>
          <p:cNvSpPr/>
          <p:nvPr/>
        </p:nvSpPr>
        <p:spPr>
          <a:xfrm>
            <a:off x="6731317" y="1295400"/>
            <a:ext cx="4047785" cy="461665"/>
          </a:xfrm>
          <a:prstGeom prst="rect">
            <a:avLst/>
          </a:prstGeom>
        </p:spPr>
        <p:txBody>
          <a:bodyPr wrap="square">
            <a:spAutoFit/>
          </a:bodyPr>
          <a:lstStyle/>
          <a:p>
            <a:r>
              <a:rPr lang="en-US" sz="2400" b="1" dirty="0">
                <a:latin typeface="+mn-lt"/>
                <a:cs typeface="Times New Roman" panose="02020603050405020304" pitchFamily="18" charset="0"/>
              </a:rPr>
              <a:t>Social initiatives</a:t>
            </a:r>
          </a:p>
        </p:txBody>
      </p:sp>
      <p:sp>
        <p:nvSpPr>
          <p:cNvPr id="68" name="Прямоугольник 67">
            <a:extLst>
              <a:ext uri="{FF2B5EF4-FFF2-40B4-BE49-F238E27FC236}">
                <a16:creationId xmlns:a16="http://schemas.microsoft.com/office/drawing/2014/main" id="{31D92B99-E6D8-4928-9D9D-8E01DE270AD4}"/>
              </a:ext>
            </a:extLst>
          </p:cNvPr>
          <p:cNvSpPr/>
          <p:nvPr/>
        </p:nvSpPr>
        <p:spPr>
          <a:xfrm>
            <a:off x="7474757" y="2559377"/>
            <a:ext cx="2481770" cy="369332"/>
          </a:xfrm>
          <a:prstGeom prst="rect">
            <a:avLst/>
          </a:prstGeom>
        </p:spPr>
        <p:txBody>
          <a:bodyPr wrap="none">
            <a:spAutoFit/>
          </a:bodyPr>
          <a:lstStyle/>
          <a:p>
            <a:r>
              <a:rPr lang="en-US" dirty="0">
                <a:solidFill>
                  <a:schemeClr val="accent3">
                    <a:lumMod val="50000"/>
                  </a:schemeClr>
                </a:solidFill>
                <a:latin typeface="+mn-lt"/>
                <a:cs typeface="Times New Roman" panose="02020603050405020304" pitchFamily="18" charset="0"/>
              </a:rPr>
              <a:t>24% youth borrowers</a:t>
            </a:r>
            <a:endParaRPr lang="en-US" dirty="0">
              <a:solidFill>
                <a:schemeClr val="accent3">
                  <a:lumMod val="50000"/>
                </a:schemeClr>
              </a:solidFill>
              <a:latin typeface="+mn-lt"/>
            </a:endParaRPr>
          </a:p>
        </p:txBody>
      </p:sp>
      <p:sp>
        <p:nvSpPr>
          <p:cNvPr id="69" name="Прямоугольник 68">
            <a:extLst>
              <a:ext uri="{FF2B5EF4-FFF2-40B4-BE49-F238E27FC236}">
                <a16:creationId xmlns:a16="http://schemas.microsoft.com/office/drawing/2014/main" id="{AB1B1E86-EAEA-446F-8225-20CDAE2A7329}"/>
              </a:ext>
            </a:extLst>
          </p:cNvPr>
          <p:cNvSpPr/>
          <p:nvPr/>
        </p:nvSpPr>
        <p:spPr>
          <a:xfrm>
            <a:off x="7474757" y="3336247"/>
            <a:ext cx="3018775" cy="369332"/>
          </a:xfrm>
          <a:prstGeom prst="rect">
            <a:avLst/>
          </a:prstGeom>
        </p:spPr>
        <p:txBody>
          <a:bodyPr wrap="none">
            <a:spAutoFit/>
          </a:bodyPr>
          <a:lstStyle/>
          <a:p>
            <a:r>
              <a:rPr lang="en-US" dirty="0">
                <a:solidFill>
                  <a:schemeClr val="accent3">
                    <a:lumMod val="50000"/>
                  </a:schemeClr>
                </a:solidFill>
                <a:latin typeface="+mn-lt"/>
                <a:cs typeface="Times New Roman" panose="02020603050405020304" pitchFamily="18" charset="0"/>
              </a:rPr>
              <a:t>43% active female clients</a:t>
            </a:r>
            <a:endParaRPr lang="en-US" dirty="0">
              <a:solidFill>
                <a:schemeClr val="accent3">
                  <a:lumMod val="50000"/>
                </a:schemeClr>
              </a:solidFill>
              <a:latin typeface="+mn-lt"/>
            </a:endParaRPr>
          </a:p>
        </p:txBody>
      </p:sp>
      <p:sp>
        <p:nvSpPr>
          <p:cNvPr id="70" name="Прямоугольник 69">
            <a:extLst>
              <a:ext uri="{FF2B5EF4-FFF2-40B4-BE49-F238E27FC236}">
                <a16:creationId xmlns:a16="http://schemas.microsoft.com/office/drawing/2014/main" id="{7050DC99-236F-4646-820D-D9D5638C5276}"/>
              </a:ext>
            </a:extLst>
          </p:cNvPr>
          <p:cNvSpPr/>
          <p:nvPr/>
        </p:nvSpPr>
        <p:spPr>
          <a:xfrm>
            <a:off x="7512823" y="4909714"/>
            <a:ext cx="4023858" cy="369332"/>
          </a:xfrm>
          <a:prstGeom prst="rect">
            <a:avLst/>
          </a:prstGeom>
        </p:spPr>
        <p:txBody>
          <a:bodyPr wrap="none">
            <a:spAutoFit/>
          </a:bodyPr>
          <a:lstStyle/>
          <a:p>
            <a:r>
              <a:rPr lang="ru-RU" dirty="0">
                <a:solidFill>
                  <a:schemeClr val="accent3">
                    <a:lumMod val="50000"/>
                  </a:schemeClr>
                </a:solidFill>
                <a:latin typeface="+mn-lt"/>
                <a:cs typeface="Times New Roman" panose="02020603050405020304" pitchFamily="18" charset="0"/>
              </a:rPr>
              <a:t>9</a:t>
            </a:r>
            <a:r>
              <a:rPr lang="en-US" dirty="0">
                <a:solidFill>
                  <a:schemeClr val="accent3">
                    <a:lumMod val="50000"/>
                  </a:schemeClr>
                </a:solidFill>
                <a:latin typeface="+mn-lt"/>
                <a:cs typeface="Times New Roman" panose="02020603050405020304" pitchFamily="18" charset="0"/>
              </a:rPr>
              <a:t> hours of trainings per employee</a:t>
            </a:r>
            <a:endParaRPr lang="en-US" dirty="0">
              <a:solidFill>
                <a:schemeClr val="accent3">
                  <a:lumMod val="50000"/>
                </a:schemeClr>
              </a:solidFill>
              <a:latin typeface="+mn-lt"/>
            </a:endParaRPr>
          </a:p>
        </p:txBody>
      </p:sp>
      <p:sp>
        <p:nvSpPr>
          <p:cNvPr id="71" name="Прямоугольник 70">
            <a:extLst>
              <a:ext uri="{FF2B5EF4-FFF2-40B4-BE49-F238E27FC236}">
                <a16:creationId xmlns:a16="http://schemas.microsoft.com/office/drawing/2014/main" id="{BD1C6094-EAF7-4CD9-8158-7095B1A8FF8E}"/>
              </a:ext>
            </a:extLst>
          </p:cNvPr>
          <p:cNvSpPr/>
          <p:nvPr/>
        </p:nvSpPr>
        <p:spPr>
          <a:xfrm>
            <a:off x="7456015" y="4126468"/>
            <a:ext cx="4209807" cy="369332"/>
          </a:xfrm>
          <a:prstGeom prst="rect">
            <a:avLst/>
          </a:prstGeom>
        </p:spPr>
        <p:txBody>
          <a:bodyPr wrap="none">
            <a:spAutoFit/>
          </a:bodyPr>
          <a:lstStyle/>
          <a:p>
            <a:r>
              <a:rPr lang="en-US" dirty="0">
                <a:solidFill>
                  <a:schemeClr val="accent3">
                    <a:lumMod val="50000"/>
                  </a:schemeClr>
                </a:solidFill>
                <a:latin typeface="+mn-lt"/>
                <a:cs typeface="Times New Roman" panose="02020603050405020304" pitchFamily="18" charset="0"/>
              </a:rPr>
              <a:t>2,074 participants received trainings</a:t>
            </a:r>
          </a:p>
        </p:txBody>
      </p:sp>
      <p:cxnSp>
        <p:nvCxnSpPr>
          <p:cNvPr id="77" name="Прямая соединительная линия 76">
            <a:extLst>
              <a:ext uri="{FF2B5EF4-FFF2-40B4-BE49-F238E27FC236}">
                <a16:creationId xmlns:a16="http://schemas.microsoft.com/office/drawing/2014/main" id="{114C5653-A8C5-4F1A-A87B-C8EC47A6D387}"/>
              </a:ext>
            </a:extLst>
          </p:cNvPr>
          <p:cNvCxnSpPr>
            <a:cxnSpLocks/>
          </p:cNvCxnSpPr>
          <p:nvPr/>
        </p:nvCxnSpPr>
        <p:spPr>
          <a:xfrm flipV="1">
            <a:off x="6733712" y="2965418"/>
            <a:ext cx="2950845" cy="6382"/>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Прямая соединительная линия 77">
            <a:extLst>
              <a:ext uri="{FF2B5EF4-FFF2-40B4-BE49-F238E27FC236}">
                <a16:creationId xmlns:a16="http://schemas.microsoft.com/office/drawing/2014/main" id="{1892E03D-3032-48AC-A84A-ECA768F895D8}"/>
              </a:ext>
            </a:extLst>
          </p:cNvPr>
          <p:cNvCxnSpPr>
            <a:cxnSpLocks/>
          </p:cNvCxnSpPr>
          <p:nvPr/>
        </p:nvCxnSpPr>
        <p:spPr>
          <a:xfrm flipV="1">
            <a:off x="6733709" y="3738070"/>
            <a:ext cx="2950845" cy="6382"/>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Прямая соединительная линия 78">
            <a:extLst>
              <a:ext uri="{FF2B5EF4-FFF2-40B4-BE49-F238E27FC236}">
                <a16:creationId xmlns:a16="http://schemas.microsoft.com/office/drawing/2014/main" id="{28D955C2-0052-4C2C-9716-2642CF99BDB7}"/>
              </a:ext>
            </a:extLst>
          </p:cNvPr>
          <p:cNvCxnSpPr>
            <a:cxnSpLocks/>
          </p:cNvCxnSpPr>
          <p:nvPr/>
        </p:nvCxnSpPr>
        <p:spPr>
          <a:xfrm flipV="1">
            <a:off x="6733710" y="4518131"/>
            <a:ext cx="2950845" cy="6382"/>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Прямая соединительная линия 79">
            <a:extLst>
              <a:ext uri="{FF2B5EF4-FFF2-40B4-BE49-F238E27FC236}">
                <a16:creationId xmlns:a16="http://schemas.microsoft.com/office/drawing/2014/main" id="{A439D485-72FC-48E3-B14A-563A7A2B1618}"/>
              </a:ext>
            </a:extLst>
          </p:cNvPr>
          <p:cNvCxnSpPr>
            <a:cxnSpLocks/>
          </p:cNvCxnSpPr>
          <p:nvPr/>
        </p:nvCxnSpPr>
        <p:spPr>
          <a:xfrm flipV="1">
            <a:off x="6733708" y="5317405"/>
            <a:ext cx="2950845" cy="6382"/>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Прямая соединительная линия 80">
            <a:extLst>
              <a:ext uri="{FF2B5EF4-FFF2-40B4-BE49-F238E27FC236}">
                <a16:creationId xmlns:a16="http://schemas.microsoft.com/office/drawing/2014/main" id="{662CF9F1-AEBA-40B3-9AF7-70503DDDC246}"/>
              </a:ext>
            </a:extLst>
          </p:cNvPr>
          <p:cNvCxnSpPr>
            <a:cxnSpLocks/>
          </p:cNvCxnSpPr>
          <p:nvPr/>
        </p:nvCxnSpPr>
        <p:spPr>
          <a:xfrm flipV="1">
            <a:off x="6758475" y="6090057"/>
            <a:ext cx="2950845" cy="6382"/>
          </a:xfrm>
          <a:prstGeom prst="line">
            <a:avLst/>
          </a:prstGeom>
        </p:spPr>
        <p:style>
          <a:lnRef idx="1">
            <a:schemeClr val="accent1"/>
          </a:lnRef>
          <a:fillRef idx="0">
            <a:schemeClr val="accent1"/>
          </a:fillRef>
          <a:effectRef idx="0">
            <a:schemeClr val="accent1"/>
          </a:effectRef>
          <a:fontRef idx="minor">
            <a:schemeClr val="tx1"/>
          </a:fontRef>
        </p:style>
      </p:cxnSp>
      <p:grpSp>
        <p:nvGrpSpPr>
          <p:cNvPr id="39" name="Group 62">
            <a:extLst>
              <a:ext uri="{FF2B5EF4-FFF2-40B4-BE49-F238E27FC236}">
                <a16:creationId xmlns:a16="http://schemas.microsoft.com/office/drawing/2014/main" id="{E8CF9C74-C969-4D52-9BEC-E64AE0C50014}"/>
              </a:ext>
            </a:extLst>
          </p:cNvPr>
          <p:cNvGrpSpPr/>
          <p:nvPr/>
        </p:nvGrpSpPr>
        <p:grpSpPr>
          <a:xfrm>
            <a:off x="655301" y="2199148"/>
            <a:ext cx="609295" cy="696147"/>
            <a:chOff x="3618140" y="89170"/>
            <a:chExt cx="5385408" cy="6573539"/>
          </a:xfrm>
        </p:grpSpPr>
        <p:grpSp>
          <p:nvGrpSpPr>
            <p:cNvPr id="40" name="Group 2">
              <a:extLst>
                <a:ext uri="{FF2B5EF4-FFF2-40B4-BE49-F238E27FC236}">
                  <a16:creationId xmlns:a16="http://schemas.microsoft.com/office/drawing/2014/main" id="{9F2F3611-6D83-42BF-824F-416F1273EE12}"/>
                </a:ext>
              </a:extLst>
            </p:cNvPr>
            <p:cNvGrpSpPr/>
            <p:nvPr/>
          </p:nvGrpSpPr>
          <p:grpSpPr>
            <a:xfrm>
              <a:off x="6435137" y="3458617"/>
              <a:ext cx="2568411" cy="3176464"/>
              <a:chOff x="6435137" y="3413352"/>
              <a:chExt cx="2568411" cy="3176464"/>
            </a:xfrm>
          </p:grpSpPr>
          <p:sp>
            <p:nvSpPr>
              <p:cNvPr id="56" name="Freeform: Shape 3">
                <a:extLst>
                  <a:ext uri="{FF2B5EF4-FFF2-40B4-BE49-F238E27FC236}">
                    <a16:creationId xmlns:a16="http://schemas.microsoft.com/office/drawing/2014/main" id="{CEE8BFBA-A90C-4B88-BE35-70FE671ED618}"/>
                  </a:ext>
                </a:extLst>
              </p:cNvPr>
              <p:cNvSpPr/>
              <p:nvPr/>
            </p:nvSpPr>
            <p:spPr>
              <a:xfrm>
                <a:off x="7581387" y="4206251"/>
                <a:ext cx="532031" cy="840899"/>
              </a:xfrm>
              <a:custGeom>
                <a:avLst/>
                <a:gdLst>
                  <a:gd name="connsiteX0" fmla="*/ 519833 w 532031"/>
                  <a:gd name="connsiteY0" fmla="*/ 391502 h 840899"/>
                  <a:gd name="connsiteX1" fmla="*/ 363026 w 532031"/>
                  <a:gd name="connsiteY1" fmla="*/ 611769 h 840899"/>
                  <a:gd name="connsiteX2" fmla="*/ 227433 w 532031"/>
                  <a:gd name="connsiteY2" fmla="*/ 714265 h 840899"/>
                  <a:gd name="connsiteX3" fmla="*/ 107116 w 532031"/>
                  <a:gd name="connsiteY3" fmla="*/ 787341 h 840899"/>
                  <a:gd name="connsiteX4" fmla="*/ 0 w 532031"/>
                  <a:gd name="connsiteY4" fmla="*/ 840899 h 840899"/>
                  <a:gd name="connsiteX5" fmla="*/ 121354 w 532031"/>
                  <a:gd name="connsiteY5" fmla="*/ 605828 h 840899"/>
                  <a:gd name="connsiteX6" fmla="*/ 209800 w 532031"/>
                  <a:gd name="connsiteY6" fmla="*/ 414321 h 840899"/>
                  <a:gd name="connsiteX7" fmla="*/ 227527 w 532031"/>
                  <a:gd name="connsiteY7" fmla="*/ 228659 h 840899"/>
                  <a:gd name="connsiteX8" fmla="*/ 472781 w 532031"/>
                  <a:gd name="connsiteY8" fmla="*/ 0 h 840899"/>
                  <a:gd name="connsiteX9" fmla="*/ 530677 w 532031"/>
                  <a:gd name="connsiteY9" fmla="*/ 298812 h 840899"/>
                  <a:gd name="connsiteX10" fmla="*/ 519833 w 532031"/>
                  <a:gd name="connsiteY10" fmla="*/ 391502 h 840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2031" h="840899">
                    <a:moveTo>
                      <a:pt x="519833" y="391502"/>
                    </a:moveTo>
                    <a:cubicBezTo>
                      <a:pt x="496166" y="450340"/>
                      <a:pt x="427521" y="558777"/>
                      <a:pt x="363026" y="611769"/>
                    </a:cubicBezTo>
                    <a:cubicBezTo>
                      <a:pt x="319085" y="647883"/>
                      <a:pt x="276559" y="685600"/>
                      <a:pt x="227433" y="714265"/>
                    </a:cubicBezTo>
                    <a:cubicBezTo>
                      <a:pt x="183964" y="739629"/>
                      <a:pt x="151527" y="763674"/>
                      <a:pt x="107116" y="787341"/>
                    </a:cubicBezTo>
                    <a:cubicBezTo>
                      <a:pt x="76659" y="803560"/>
                      <a:pt x="57707" y="817986"/>
                      <a:pt x="0" y="840899"/>
                    </a:cubicBezTo>
                    <a:cubicBezTo>
                      <a:pt x="73359" y="723222"/>
                      <a:pt x="98535" y="657783"/>
                      <a:pt x="121354" y="605828"/>
                    </a:cubicBezTo>
                    <a:cubicBezTo>
                      <a:pt x="152565" y="534732"/>
                      <a:pt x="179532" y="485794"/>
                      <a:pt x="209800" y="414321"/>
                    </a:cubicBezTo>
                    <a:cubicBezTo>
                      <a:pt x="236202" y="351899"/>
                      <a:pt x="213383" y="294946"/>
                      <a:pt x="227527" y="228659"/>
                    </a:cubicBezTo>
                    <a:cubicBezTo>
                      <a:pt x="269016" y="186605"/>
                      <a:pt x="429407" y="35642"/>
                      <a:pt x="472781" y="0"/>
                    </a:cubicBezTo>
                    <a:cubicBezTo>
                      <a:pt x="504652" y="101742"/>
                      <a:pt x="519833" y="192639"/>
                      <a:pt x="530677" y="298812"/>
                    </a:cubicBezTo>
                    <a:cubicBezTo>
                      <a:pt x="535203" y="344827"/>
                      <a:pt x="527565" y="372172"/>
                      <a:pt x="519833" y="391502"/>
                    </a:cubicBezTo>
                    <a:close/>
                  </a:path>
                </a:pathLst>
              </a:custGeom>
              <a:solidFill>
                <a:srgbClr val="EBB09A"/>
              </a:solidFill>
              <a:ln w="9429" cap="flat">
                <a:noFill/>
                <a:prstDash val="solid"/>
                <a:miter/>
              </a:ln>
            </p:spPr>
            <p:txBody>
              <a:bodyPr rtlCol="0" anchor="ctr"/>
              <a:lstStyle/>
              <a:p>
                <a:endParaRPr lang="en-US"/>
              </a:p>
            </p:txBody>
          </p:sp>
          <p:sp>
            <p:nvSpPr>
              <p:cNvPr id="57" name="Freeform: Shape 4">
                <a:extLst>
                  <a:ext uri="{FF2B5EF4-FFF2-40B4-BE49-F238E27FC236}">
                    <a16:creationId xmlns:a16="http://schemas.microsoft.com/office/drawing/2014/main" id="{91D5A884-33CA-47F3-88BC-45F31394BC1E}"/>
                  </a:ext>
                </a:extLst>
              </p:cNvPr>
              <p:cNvSpPr/>
              <p:nvPr/>
            </p:nvSpPr>
            <p:spPr>
              <a:xfrm>
                <a:off x="7393403" y="4587381"/>
                <a:ext cx="295117" cy="525108"/>
              </a:xfrm>
              <a:custGeom>
                <a:avLst/>
                <a:gdLst>
                  <a:gd name="connsiteX0" fmla="*/ 187984 w 295117"/>
                  <a:gd name="connsiteY0" fmla="*/ 459769 h 525108"/>
                  <a:gd name="connsiteX1" fmla="*/ 123111 w 295117"/>
                  <a:gd name="connsiteY1" fmla="*/ 495789 h 525108"/>
                  <a:gd name="connsiteX2" fmla="*/ 35608 w 295117"/>
                  <a:gd name="connsiteY2" fmla="*/ 522380 h 525108"/>
                  <a:gd name="connsiteX3" fmla="*/ 3454 w 295117"/>
                  <a:gd name="connsiteY3" fmla="*/ 488811 h 525108"/>
                  <a:gd name="connsiteX4" fmla="*/ 53618 w 295117"/>
                  <a:gd name="connsiteY4" fmla="*/ 383204 h 525108"/>
                  <a:gd name="connsiteX5" fmla="*/ 272187 w 295117"/>
                  <a:gd name="connsiteY5" fmla="*/ 0 h 525108"/>
                  <a:gd name="connsiteX6" fmla="*/ 286991 w 295117"/>
                  <a:gd name="connsiteY6" fmla="*/ 75057 h 525108"/>
                  <a:gd name="connsiteX7" fmla="*/ 295100 w 295117"/>
                  <a:gd name="connsiteY7" fmla="*/ 243651 h 525108"/>
                  <a:gd name="connsiteX8" fmla="*/ 187984 w 295117"/>
                  <a:gd name="connsiteY8" fmla="*/ 459769 h 525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117" h="525108">
                    <a:moveTo>
                      <a:pt x="187984" y="459769"/>
                    </a:moveTo>
                    <a:cubicBezTo>
                      <a:pt x="178555" y="477496"/>
                      <a:pt x="141970" y="488246"/>
                      <a:pt x="123111" y="495789"/>
                    </a:cubicBezTo>
                    <a:cubicBezTo>
                      <a:pt x="93880" y="507481"/>
                      <a:pt x="66253" y="514742"/>
                      <a:pt x="35608" y="522380"/>
                    </a:cubicBezTo>
                    <a:cubicBezTo>
                      <a:pt x="3926" y="530300"/>
                      <a:pt x="-6069" y="521531"/>
                      <a:pt x="3454" y="488811"/>
                    </a:cubicBezTo>
                    <a:cubicBezTo>
                      <a:pt x="13355" y="454583"/>
                      <a:pt x="39851" y="416112"/>
                      <a:pt x="53618" y="383204"/>
                    </a:cubicBezTo>
                    <a:cubicBezTo>
                      <a:pt x="106233" y="257041"/>
                      <a:pt x="205711" y="119468"/>
                      <a:pt x="272187" y="0"/>
                    </a:cubicBezTo>
                    <a:cubicBezTo>
                      <a:pt x="285859" y="3583"/>
                      <a:pt x="283880" y="44694"/>
                      <a:pt x="286991" y="75057"/>
                    </a:cubicBezTo>
                    <a:cubicBezTo>
                      <a:pt x="289349" y="129275"/>
                      <a:pt x="295477" y="165860"/>
                      <a:pt x="295100" y="243651"/>
                    </a:cubicBezTo>
                    <a:cubicBezTo>
                      <a:pt x="294817" y="304376"/>
                      <a:pt x="216555" y="405929"/>
                      <a:pt x="187984" y="459769"/>
                    </a:cubicBezTo>
                    <a:close/>
                  </a:path>
                </a:pathLst>
              </a:custGeom>
              <a:solidFill>
                <a:srgbClr val="E3A193"/>
              </a:solidFill>
              <a:ln w="9429" cap="flat">
                <a:noFill/>
                <a:prstDash val="solid"/>
                <a:miter/>
              </a:ln>
            </p:spPr>
            <p:txBody>
              <a:bodyPr rtlCol="0" anchor="ctr"/>
              <a:lstStyle/>
              <a:p>
                <a:endParaRPr lang="en-US"/>
              </a:p>
            </p:txBody>
          </p:sp>
          <p:sp>
            <p:nvSpPr>
              <p:cNvPr id="58" name="Freeform: Shape 5">
                <a:extLst>
                  <a:ext uri="{FF2B5EF4-FFF2-40B4-BE49-F238E27FC236}">
                    <a16:creationId xmlns:a16="http://schemas.microsoft.com/office/drawing/2014/main" id="{3CA442CD-7974-4963-8E18-2659A9329437}"/>
                  </a:ext>
                </a:extLst>
              </p:cNvPr>
              <p:cNvSpPr/>
              <p:nvPr/>
            </p:nvSpPr>
            <p:spPr>
              <a:xfrm>
                <a:off x="6435137" y="3413352"/>
                <a:ext cx="2568411" cy="3176464"/>
              </a:xfrm>
              <a:custGeom>
                <a:avLst/>
                <a:gdLst>
                  <a:gd name="connsiteX0" fmla="*/ 2350080 w 2568411"/>
                  <a:gd name="connsiteY0" fmla="*/ 907276 h 3176464"/>
                  <a:gd name="connsiteX1" fmla="*/ 2042970 w 2568411"/>
                  <a:gd name="connsiteY1" fmla="*/ 1335269 h 3176464"/>
                  <a:gd name="connsiteX2" fmla="*/ 1456943 w 2568411"/>
                  <a:gd name="connsiteY2" fmla="*/ 1877355 h 3176464"/>
                  <a:gd name="connsiteX3" fmla="*/ 892603 w 2568411"/>
                  <a:gd name="connsiteY3" fmla="*/ 2361924 h 3176464"/>
                  <a:gd name="connsiteX4" fmla="*/ 610197 w 2568411"/>
                  <a:gd name="connsiteY4" fmla="*/ 2852715 h 3176464"/>
                  <a:gd name="connsiteX5" fmla="*/ 585964 w 2568411"/>
                  <a:gd name="connsiteY5" fmla="*/ 3071002 h 3176464"/>
                  <a:gd name="connsiteX6" fmla="*/ 574649 w 2568411"/>
                  <a:gd name="connsiteY6" fmla="*/ 3172838 h 3176464"/>
                  <a:gd name="connsiteX7" fmla="*/ 368432 w 2568411"/>
                  <a:gd name="connsiteY7" fmla="*/ 3098158 h 3176464"/>
                  <a:gd name="connsiteX8" fmla="*/ 115351 w 2568411"/>
                  <a:gd name="connsiteY8" fmla="*/ 2900333 h 3176464"/>
                  <a:gd name="connsiteX9" fmla="*/ 6726 w 2568411"/>
                  <a:gd name="connsiteY9" fmla="*/ 2488275 h 3176464"/>
                  <a:gd name="connsiteX10" fmla="*/ 482431 w 2568411"/>
                  <a:gd name="connsiteY10" fmla="*/ 1442668 h 3176464"/>
                  <a:gd name="connsiteX11" fmla="*/ 923908 w 2568411"/>
                  <a:gd name="connsiteY11" fmla="*/ 1020521 h 3176464"/>
                  <a:gd name="connsiteX12" fmla="*/ 1412719 w 2568411"/>
                  <a:gd name="connsiteY12" fmla="*/ 599223 h 3176464"/>
                  <a:gd name="connsiteX13" fmla="*/ 1622332 w 2568411"/>
                  <a:gd name="connsiteY13" fmla="*/ 505307 h 3176464"/>
                  <a:gd name="connsiteX14" fmla="*/ 1775651 w 2568411"/>
                  <a:gd name="connsiteY14" fmla="*/ 514643 h 3176464"/>
                  <a:gd name="connsiteX15" fmla="*/ 1685130 w 2568411"/>
                  <a:gd name="connsiteY15" fmla="*/ 725292 h 3176464"/>
                  <a:gd name="connsiteX16" fmla="*/ 1414983 w 2568411"/>
                  <a:gd name="connsiteY16" fmla="*/ 982049 h 3176464"/>
                  <a:gd name="connsiteX17" fmla="*/ 1278353 w 2568411"/>
                  <a:gd name="connsiteY17" fmla="*/ 1114342 h 3176464"/>
                  <a:gd name="connsiteX18" fmla="*/ 1187832 w 2568411"/>
                  <a:gd name="connsiteY18" fmla="*/ 1247954 h 3176464"/>
                  <a:gd name="connsiteX19" fmla="*/ 983501 w 2568411"/>
                  <a:gd name="connsiteY19" fmla="*/ 1623521 h 3176464"/>
                  <a:gd name="connsiteX20" fmla="*/ 975015 w 2568411"/>
                  <a:gd name="connsiteY20" fmla="*/ 1684999 h 3176464"/>
                  <a:gd name="connsiteX21" fmla="*/ 1238279 w 2568411"/>
                  <a:gd name="connsiteY21" fmla="*/ 1581466 h 3176464"/>
                  <a:gd name="connsiteX22" fmla="*/ 1665989 w 2568411"/>
                  <a:gd name="connsiteY22" fmla="*/ 1184495 h 3176464"/>
                  <a:gd name="connsiteX23" fmla="*/ 1813179 w 2568411"/>
                  <a:gd name="connsiteY23" fmla="*/ 709545 h 3176464"/>
                  <a:gd name="connsiteX24" fmla="*/ 1865040 w 2568411"/>
                  <a:gd name="connsiteY24" fmla="*/ 195840 h 3176464"/>
                  <a:gd name="connsiteX25" fmla="*/ 1945754 w 2568411"/>
                  <a:gd name="connsiteY25" fmla="*/ 2635 h 3176464"/>
                  <a:gd name="connsiteX26" fmla="*/ 2033540 w 2568411"/>
                  <a:gd name="connsiteY26" fmla="*/ 51667 h 3176464"/>
                  <a:gd name="connsiteX27" fmla="*/ 2067391 w 2568411"/>
                  <a:gd name="connsiteY27" fmla="*/ 423462 h 3176464"/>
                  <a:gd name="connsiteX28" fmla="*/ 2084552 w 2568411"/>
                  <a:gd name="connsiteY28" fmla="*/ 783187 h 3176464"/>
                  <a:gd name="connsiteX29" fmla="*/ 2086627 w 2568411"/>
                  <a:gd name="connsiteY29" fmla="*/ 797991 h 3176464"/>
                  <a:gd name="connsiteX30" fmla="*/ 2130190 w 2568411"/>
                  <a:gd name="connsiteY30" fmla="*/ 732175 h 3176464"/>
                  <a:gd name="connsiteX31" fmla="*/ 2558371 w 2568411"/>
                  <a:gd name="connsiteY31" fmla="*/ 250530 h 3176464"/>
                  <a:gd name="connsiteX32" fmla="*/ 2563935 w 2568411"/>
                  <a:gd name="connsiteY32" fmla="*/ 298147 h 3176464"/>
                  <a:gd name="connsiteX33" fmla="*/ 2429757 w 2568411"/>
                  <a:gd name="connsiteY33" fmla="*/ 664379 h 3176464"/>
                  <a:gd name="connsiteX34" fmla="*/ 2350080 w 2568411"/>
                  <a:gd name="connsiteY34" fmla="*/ 907276 h 3176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568411" h="3176464">
                    <a:moveTo>
                      <a:pt x="2350080" y="907276"/>
                    </a:moveTo>
                    <a:cubicBezTo>
                      <a:pt x="2286810" y="1071344"/>
                      <a:pt x="2161590" y="1207785"/>
                      <a:pt x="2042970" y="1335269"/>
                    </a:cubicBezTo>
                    <a:cubicBezTo>
                      <a:pt x="1863437" y="1528191"/>
                      <a:pt x="1668818" y="1720642"/>
                      <a:pt x="1456943" y="1877355"/>
                    </a:cubicBezTo>
                    <a:cubicBezTo>
                      <a:pt x="1257703" y="2024829"/>
                      <a:pt x="1058935" y="2176922"/>
                      <a:pt x="892603" y="2361924"/>
                    </a:cubicBezTo>
                    <a:cubicBezTo>
                      <a:pt x="764177" y="2504776"/>
                      <a:pt x="651498" y="2662339"/>
                      <a:pt x="610197" y="2852715"/>
                    </a:cubicBezTo>
                    <a:cubicBezTo>
                      <a:pt x="594545" y="2924566"/>
                      <a:pt x="588510" y="2997643"/>
                      <a:pt x="585964" y="3071002"/>
                    </a:cubicBezTo>
                    <a:cubicBezTo>
                      <a:pt x="585210" y="3091746"/>
                      <a:pt x="594168" y="3157563"/>
                      <a:pt x="574649" y="3172838"/>
                    </a:cubicBezTo>
                    <a:cubicBezTo>
                      <a:pt x="546644" y="3194620"/>
                      <a:pt x="397003" y="3111736"/>
                      <a:pt x="368432" y="3098158"/>
                    </a:cubicBezTo>
                    <a:cubicBezTo>
                      <a:pt x="265842" y="3049220"/>
                      <a:pt x="193143" y="2981142"/>
                      <a:pt x="115351" y="2900333"/>
                    </a:cubicBezTo>
                    <a:cubicBezTo>
                      <a:pt x="17758" y="2779167"/>
                      <a:pt x="-15810" y="2639992"/>
                      <a:pt x="6726" y="2488275"/>
                    </a:cubicBezTo>
                    <a:cubicBezTo>
                      <a:pt x="63207" y="2108749"/>
                      <a:pt x="246795" y="1740914"/>
                      <a:pt x="482431" y="1442668"/>
                    </a:cubicBezTo>
                    <a:cubicBezTo>
                      <a:pt x="611423" y="1279353"/>
                      <a:pt x="773040" y="1160828"/>
                      <a:pt x="923908" y="1020521"/>
                    </a:cubicBezTo>
                    <a:cubicBezTo>
                      <a:pt x="1081377" y="874085"/>
                      <a:pt x="1235827" y="722463"/>
                      <a:pt x="1412719" y="599223"/>
                    </a:cubicBezTo>
                    <a:cubicBezTo>
                      <a:pt x="1475613" y="555377"/>
                      <a:pt x="1546615" y="520017"/>
                      <a:pt x="1622332" y="505307"/>
                    </a:cubicBezTo>
                    <a:cubicBezTo>
                      <a:pt x="1660897" y="497858"/>
                      <a:pt x="1743686" y="484374"/>
                      <a:pt x="1775651" y="514643"/>
                    </a:cubicBezTo>
                    <a:cubicBezTo>
                      <a:pt x="1825720" y="562166"/>
                      <a:pt x="1715775" y="692289"/>
                      <a:pt x="1685130" y="725292"/>
                    </a:cubicBezTo>
                    <a:cubicBezTo>
                      <a:pt x="1600456" y="816378"/>
                      <a:pt x="1506446" y="897941"/>
                      <a:pt x="1414983" y="982049"/>
                    </a:cubicBezTo>
                    <a:cubicBezTo>
                      <a:pt x="1368308" y="1024953"/>
                      <a:pt x="1322199" y="1068516"/>
                      <a:pt x="1278353" y="1114342"/>
                    </a:cubicBezTo>
                    <a:cubicBezTo>
                      <a:pt x="1236770" y="1157811"/>
                      <a:pt x="1215554" y="1195905"/>
                      <a:pt x="1187832" y="1247954"/>
                    </a:cubicBezTo>
                    <a:cubicBezTo>
                      <a:pt x="1119376" y="1376380"/>
                      <a:pt x="1035079" y="1487268"/>
                      <a:pt x="983501" y="1623521"/>
                    </a:cubicBezTo>
                    <a:cubicBezTo>
                      <a:pt x="976052" y="1643227"/>
                      <a:pt x="957099" y="1667932"/>
                      <a:pt x="975015" y="1684999"/>
                    </a:cubicBezTo>
                    <a:cubicBezTo>
                      <a:pt x="1013957" y="1722150"/>
                      <a:pt x="1199996" y="1601267"/>
                      <a:pt x="1238279" y="1581466"/>
                    </a:cubicBezTo>
                    <a:cubicBezTo>
                      <a:pt x="1418849" y="1488305"/>
                      <a:pt x="1580843" y="1376003"/>
                      <a:pt x="1665989" y="1184495"/>
                    </a:cubicBezTo>
                    <a:cubicBezTo>
                      <a:pt x="1733502" y="1032684"/>
                      <a:pt x="1782911" y="872953"/>
                      <a:pt x="1813179" y="709545"/>
                    </a:cubicBezTo>
                    <a:cubicBezTo>
                      <a:pt x="1844673" y="539536"/>
                      <a:pt x="1847030" y="367358"/>
                      <a:pt x="1865040" y="195840"/>
                    </a:cubicBezTo>
                    <a:cubicBezTo>
                      <a:pt x="1870886" y="140490"/>
                      <a:pt x="1879467" y="22531"/>
                      <a:pt x="1945754" y="2635"/>
                    </a:cubicBezTo>
                    <a:cubicBezTo>
                      <a:pt x="1979605" y="-7454"/>
                      <a:pt x="2033729" y="11970"/>
                      <a:pt x="2033540" y="51667"/>
                    </a:cubicBezTo>
                    <a:cubicBezTo>
                      <a:pt x="2032975" y="176416"/>
                      <a:pt x="2051833" y="300033"/>
                      <a:pt x="2067391" y="423462"/>
                    </a:cubicBezTo>
                    <a:cubicBezTo>
                      <a:pt x="2082573" y="543967"/>
                      <a:pt x="2078141" y="662304"/>
                      <a:pt x="2084552" y="783187"/>
                    </a:cubicBezTo>
                    <a:cubicBezTo>
                      <a:pt x="2084741" y="787147"/>
                      <a:pt x="2085684" y="791107"/>
                      <a:pt x="2086627" y="797991"/>
                    </a:cubicBezTo>
                    <a:cubicBezTo>
                      <a:pt x="2114066" y="782621"/>
                      <a:pt x="2119346" y="754145"/>
                      <a:pt x="2130190" y="732175"/>
                    </a:cubicBezTo>
                    <a:cubicBezTo>
                      <a:pt x="2160835" y="669942"/>
                      <a:pt x="2468888" y="150391"/>
                      <a:pt x="2558371" y="250530"/>
                    </a:cubicBezTo>
                    <a:cubicBezTo>
                      <a:pt x="2572044" y="265805"/>
                      <a:pt x="2569498" y="284286"/>
                      <a:pt x="2563935" y="298147"/>
                    </a:cubicBezTo>
                    <a:cubicBezTo>
                      <a:pt x="2515092" y="418653"/>
                      <a:pt x="2472094" y="541516"/>
                      <a:pt x="2429757" y="664379"/>
                    </a:cubicBezTo>
                    <a:cubicBezTo>
                      <a:pt x="2402978" y="741887"/>
                      <a:pt x="2380725" y="827599"/>
                      <a:pt x="2350080" y="907276"/>
                    </a:cubicBezTo>
                    <a:close/>
                  </a:path>
                </a:pathLst>
              </a:custGeom>
              <a:solidFill>
                <a:srgbClr val="F7CAB0"/>
              </a:solidFill>
              <a:ln w="9429" cap="flat">
                <a:noFill/>
                <a:prstDash val="solid"/>
                <a:miter/>
              </a:ln>
            </p:spPr>
            <p:txBody>
              <a:bodyPr rtlCol="0" anchor="ctr"/>
              <a:lstStyle/>
              <a:p>
                <a:endParaRPr lang="en-US"/>
              </a:p>
            </p:txBody>
          </p:sp>
        </p:grpSp>
        <p:grpSp>
          <p:nvGrpSpPr>
            <p:cNvPr id="41" name="Group 6">
              <a:extLst>
                <a:ext uri="{FF2B5EF4-FFF2-40B4-BE49-F238E27FC236}">
                  <a16:creationId xmlns:a16="http://schemas.microsoft.com/office/drawing/2014/main" id="{970B33DB-6BEB-4276-BA15-76264BC4D8F8}"/>
                </a:ext>
              </a:extLst>
            </p:cNvPr>
            <p:cNvGrpSpPr/>
            <p:nvPr/>
          </p:nvGrpSpPr>
          <p:grpSpPr>
            <a:xfrm>
              <a:off x="3618140" y="3486245"/>
              <a:ext cx="2568411" cy="3176464"/>
              <a:chOff x="3618140" y="3440980"/>
              <a:chExt cx="2568411" cy="3176464"/>
            </a:xfrm>
          </p:grpSpPr>
          <p:sp>
            <p:nvSpPr>
              <p:cNvPr id="52" name="Freeform: Shape 7">
                <a:extLst>
                  <a:ext uri="{FF2B5EF4-FFF2-40B4-BE49-F238E27FC236}">
                    <a16:creationId xmlns:a16="http://schemas.microsoft.com/office/drawing/2014/main" id="{A335D154-8F75-4AC1-8B4E-5CEDB9F28544}"/>
                  </a:ext>
                </a:extLst>
              </p:cNvPr>
              <p:cNvSpPr/>
              <p:nvPr/>
            </p:nvSpPr>
            <p:spPr>
              <a:xfrm>
                <a:off x="4508319" y="4233973"/>
                <a:ext cx="532078" cy="840899"/>
              </a:xfrm>
              <a:custGeom>
                <a:avLst/>
                <a:gdLst>
                  <a:gd name="connsiteX0" fmla="*/ 12245 w 532078"/>
                  <a:gd name="connsiteY0" fmla="*/ 391408 h 840899"/>
                  <a:gd name="connsiteX1" fmla="*/ 169053 w 532078"/>
                  <a:gd name="connsiteY1" fmla="*/ 611674 h 840899"/>
                  <a:gd name="connsiteX2" fmla="*/ 304645 w 532078"/>
                  <a:gd name="connsiteY2" fmla="*/ 714265 h 840899"/>
                  <a:gd name="connsiteX3" fmla="*/ 424962 w 532078"/>
                  <a:gd name="connsiteY3" fmla="*/ 787341 h 840899"/>
                  <a:gd name="connsiteX4" fmla="*/ 532078 w 532078"/>
                  <a:gd name="connsiteY4" fmla="*/ 840899 h 840899"/>
                  <a:gd name="connsiteX5" fmla="*/ 410724 w 532078"/>
                  <a:gd name="connsiteY5" fmla="*/ 605828 h 840899"/>
                  <a:gd name="connsiteX6" fmla="*/ 322278 w 532078"/>
                  <a:gd name="connsiteY6" fmla="*/ 414321 h 840899"/>
                  <a:gd name="connsiteX7" fmla="*/ 304551 w 532078"/>
                  <a:gd name="connsiteY7" fmla="*/ 228659 h 840899"/>
                  <a:gd name="connsiteX8" fmla="*/ 59296 w 532078"/>
                  <a:gd name="connsiteY8" fmla="*/ 0 h 840899"/>
                  <a:gd name="connsiteX9" fmla="*/ 1401 w 532078"/>
                  <a:gd name="connsiteY9" fmla="*/ 298812 h 840899"/>
                  <a:gd name="connsiteX10" fmla="*/ 12245 w 532078"/>
                  <a:gd name="connsiteY10" fmla="*/ 391408 h 840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2078" h="840899">
                    <a:moveTo>
                      <a:pt x="12245" y="391408"/>
                    </a:moveTo>
                    <a:cubicBezTo>
                      <a:pt x="35912" y="450246"/>
                      <a:pt x="104557" y="558682"/>
                      <a:pt x="169053" y="611674"/>
                    </a:cubicBezTo>
                    <a:cubicBezTo>
                      <a:pt x="212993" y="647789"/>
                      <a:pt x="255519" y="685505"/>
                      <a:pt x="304645" y="714265"/>
                    </a:cubicBezTo>
                    <a:cubicBezTo>
                      <a:pt x="348114" y="739629"/>
                      <a:pt x="380550" y="763674"/>
                      <a:pt x="424962" y="787341"/>
                    </a:cubicBezTo>
                    <a:cubicBezTo>
                      <a:pt x="455418" y="803560"/>
                      <a:pt x="474371" y="817986"/>
                      <a:pt x="532078" y="840899"/>
                    </a:cubicBezTo>
                    <a:cubicBezTo>
                      <a:pt x="458719" y="723222"/>
                      <a:pt x="433543" y="657783"/>
                      <a:pt x="410724" y="605828"/>
                    </a:cubicBezTo>
                    <a:cubicBezTo>
                      <a:pt x="379513" y="534732"/>
                      <a:pt x="352546" y="485794"/>
                      <a:pt x="322278" y="414321"/>
                    </a:cubicBezTo>
                    <a:cubicBezTo>
                      <a:pt x="295876" y="351899"/>
                      <a:pt x="318695" y="294946"/>
                      <a:pt x="304551" y="228659"/>
                    </a:cubicBezTo>
                    <a:cubicBezTo>
                      <a:pt x="263062" y="186605"/>
                      <a:pt x="102671" y="35642"/>
                      <a:pt x="59296" y="0"/>
                    </a:cubicBezTo>
                    <a:cubicBezTo>
                      <a:pt x="27426" y="101742"/>
                      <a:pt x="12245" y="192639"/>
                      <a:pt x="1401" y="298812"/>
                    </a:cubicBezTo>
                    <a:cubicBezTo>
                      <a:pt x="-3219" y="344733"/>
                      <a:pt x="4418" y="372078"/>
                      <a:pt x="12245" y="391408"/>
                    </a:cubicBezTo>
                    <a:close/>
                  </a:path>
                </a:pathLst>
              </a:custGeom>
              <a:solidFill>
                <a:srgbClr val="EBB09A"/>
              </a:solidFill>
              <a:ln w="9429" cap="flat">
                <a:noFill/>
                <a:prstDash val="solid"/>
                <a:miter/>
              </a:ln>
            </p:spPr>
            <p:txBody>
              <a:bodyPr rtlCol="0" anchor="ctr"/>
              <a:lstStyle/>
              <a:p>
                <a:endParaRPr lang="en-US"/>
              </a:p>
            </p:txBody>
          </p:sp>
          <p:sp>
            <p:nvSpPr>
              <p:cNvPr id="54" name="Freeform: Shape 8">
                <a:extLst>
                  <a:ext uri="{FF2B5EF4-FFF2-40B4-BE49-F238E27FC236}">
                    <a16:creationId xmlns:a16="http://schemas.microsoft.com/office/drawing/2014/main" id="{BB6DF161-1F16-480F-AAA2-EAE2A6B5F9A0}"/>
                  </a:ext>
                </a:extLst>
              </p:cNvPr>
              <p:cNvSpPr/>
              <p:nvPr/>
            </p:nvSpPr>
            <p:spPr>
              <a:xfrm>
                <a:off x="4933264" y="4615009"/>
                <a:ext cx="295117" cy="525108"/>
              </a:xfrm>
              <a:custGeom>
                <a:avLst/>
                <a:gdLst>
                  <a:gd name="connsiteX0" fmla="*/ 107133 w 295117"/>
                  <a:gd name="connsiteY0" fmla="*/ 459769 h 525108"/>
                  <a:gd name="connsiteX1" fmla="*/ 172006 w 295117"/>
                  <a:gd name="connsiteY1" fmla="*/ 495789 h 525108"/>
                  <a:gd name="connsiteX2" fmla="*/ 259509 w 295117"/>
                  <a:gd name="connsiteY2" fmla="*/ 522380 h 525108"/>
                  <a:gd name="connsiteX3" fmla="*/ 291663 w 295117"/>
                  <a:gd name="connsiteY3" fmla="*/ 488811 h 525108"/>
                  <a:gd name="connsiteX4" fmla="*/ 241499 w 295117"/>
                  <a:gd name="connsiteY4" fmla="*/ 383204 h 525108"/>
                  <a:gd name="connsiteX5" fmla="*/ 22930 w 295117"/>
                  <a:gd name="connsiteY5" fmla="*/ 0 h 525108"/>
                  <a:gd name="connsiteX6" fmla="*/ 8126 w 295117"/>
                  <a:gd name="connsiteY6" fmla="*/ 75057 h 525108"/>
                  <a:gd name="connsiteX7" fmla="*/ 17 w 295117"/>
                  <a:gd name="connsiteY7" fmla="*/ 243651 h 525108"/>
                  <a:gd name="connsiteX8" fmla="*/ 107133 w 295117"/>
                  <a:gd name="connsiteY8" fmla="*/ 459769 h 525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117" h="525108">
                    <a:moveTo>
                      <a:pt x="107133" y="459769"/>
                    </a:moveTo>
                    <a:cubicBezTo>
                      <a:pt x="116562" y="477496"/>
                      <a:pt x="153147" y="488246"/>
                      <a:pt x="172006" y="495789"/>
                    </a:cubicBezTo>
                    <a:cubicBezTo>
                      <a:pt x="201237" y="507481"/>
                      <a:pt x="228864" y="514742"/>
                      <a:pt x="259509" y="522380"/>
                    </a:cubicBezTo>
                    <a:cubicBezTo>
                      <a:pt x="291191" y="530300"/>
                      <a:pt x="301186" y="521531"/>
                      <a:pt x="291663" y="488811"/>
                    </a:cubicBezTo>
                    <a:cubicBezTo>
                      <a:pt x="281762" y="454583"/>
                      <a:pt x="255266" y="416112"/>
                      <a:pt x="241499" y="383204"/>
                    </a:cubicBezTo>
                    <a:cubicBezTo>
                      <a:pt x="188884" y="257041"/>
                      <a:pt x="89406" y="119469"/>
                      <a:pt x="22930" y="0"/>
                    </a:cubicBezTo>
                    <a:cubicBezTo>
                      <a:pt x="9257" y="3583"/>
                      <a:pt x="11237" y="44694"/>
                      <a:pt x="8126" y="75057"/>
                    </a:cubicBezTo>
                    <a:cubicBezTo>
                      <a:pt x="5768" y="129275"/>
                      <a:pt x="-360" y="165860"/>
                      <a:pt x="17" y="243651"/>
                    </a:cubicBezTo>
                    <a:cubicBezTo>
                      <a:pt x="205" y="304376"/>
                      <a:pt x="78468" y="405929"/>
                      <a:pt x="107133" y="459769"/>
                    </a:cubicBezTo>
                    <a:close/>
                  </a:path>
                </a:pathLst>
              </a:custGeom>
              <a:solidFill>
                <a:srgbClr val="E3A193"/>
              </a:solidFill>
              <a:ln w="9429" cap="flat">
                <a:noFill/>
                <a:prstDash val="solid"/>
                <a:miter/>
              </a:ln>
            </p:spPr>
            <p:txBody>
              <a:bodyPr rtlCol="0" anchor="ctr"/>
              <a:lstStyle/>
              <a:p>
                <a:endParaRPr lang="en-US"/>
              </a:p>
            </p:txBody>
          </p:sp>
          <p:sp>
            <p:nvSpPr>
              <p:cNvPr id="55" name="Freeform: Shape 9">
                <a:extLst>
                  <a:ext uri="{FF2B5EF4-FFF2-40B4-BE49-F238E27FC236}">
                    <a16:creationId xmlns:a16="http://schemas.microsoft.com/office/drawing/2014/main" id="{B0BC9CD3-FD6A-47D7-9EED-42A0802DCA17}"/>
                  </a:ext>
                </a:extLst>
              </p:cNvPr>
              <p:cNvSpPr/>
              <p:nvPr/>
            </p:nvSpPr>
            <p:spPr>
              <a:xfrm>
                <a:off x="3618140" y="3440980"/>
                <a:ext cx="2568411" cy="3176464"/>
              </a:xfrm>
              <a:custGeom>
                <a:avLst/>
                <a:gdLst>
                  <a:gd name="connsiteX0" fmla="*/ 218332 w 2568411"/>
                  <a:gd name="connsiteY0" fmla="*/ 907276 h 3176464"/>
                  <a:gd name="connsiteX1" fmla="*/ 525442 w 2568411"/>
                  <a:gd name="connsiteY1" fmla="*/ 1335269 h 3176464"/>
                  <a:gd name="connsiteX2" fmla="*/ 1111469 w 2568411"/>
                  <a:gd name="connsiteY2" fmla="*/ 1877355 h 3176464"/>
                  <a:gd name="connsiteX3" fmla="*/ 1675809 w 2568411"/>
                  <a:gd name="connsiteY3" fmla="*/ 2361924 h 3176464"/>
                  <a:gd name="connsiteX4" fmla="*/ 1958215 w 2568411"/>
                  <a:gd name="connsiteY4" fmla="*/ 2852715 h 3176464"/>
                  <a:gd name="connsiteX5" fmla="*/ 1982448 w 2568411"/>
                  <a:gd name="connsiteY5" fmla="*/ 3071002 h 3176464"/>
                  <a:gd name="connsiteX6" fmla="*/ 1993762 w 2568411"/>
                  <a:gd name="connsiteY6" fmla="*/ 3172838 h 3176464"/>
                  <a:gd name="connsiteX7" fmla="*/ 2199980 w 2568411"/>
                  <a:gd name="connsiteY7" fmla="*/ 3098159 h 3176464"/>
                  <a:gd name="connsiteX8" fmla="*/ 2453061 w 2568411"/>
                  <a:gd name="connsiteY8" fmla="*/ 2900333 h 3176464"/>
                  <a:gd name="connsiteX9" fmla="*/ 2561686 w 2568411"/>
                  <a:gd name="connsiteY9" fmla="*/ 2488275 h 3176464"/>
                  <a:gd name="connsiteX10" fmla="*/ 2085981 w 2568411"/>
                  <a:gd name="connsiteY10" fmla="*/ 1442668 h 3176464"/>
                  <a:gd name="connsiteX11" fmla="*/ 1644504 w 2568411"/>
                  <a:gd name="connsiteY11" fmla="*/ 1020521 h 3176464"/>
                  <a:gd name="connsiteX12" fmla="*/ 1155692 w 2568411"/>
                  <a:gd name="connsiteY12" fmla="*/ 599223 h 3176464"/>
                  <a:gd name="connsiteX13" fmla="*/ 946080 w 2568411"/>
                  <a:gd name="connsiteY13" fmla="*/ 505307 h 3176464"/>
                  <a:gd name="connsiteX14" fmla="*/ 792761 w 2568411"/>
                  <a:gd name="connsiteY14" fmla="*/ 514642 h 3176464"/>
                  <a:gd name="connsiteX15" fmla="*/ 883282 w 2568411"/>
                  <a:gd name="connsiteY15" fmla="*/ 725291 h 3176464"/>
                  <a:gd name="connsiteX16" fmla="*/ 1153429 w 2568411"/>
                  <a:gd name="connsiteY16" fmla="*/ 982050 h 3176464"/>
                  <a:gd name="connsiteX17" fmla="*/ 1290059 w 2568411"/>
                  <a:gd name="connsiteY17" fmla="*/ 1114342 h 3176464"/>
                  <a:gd name="connsiteX18" fmla="*/ 1380580 w 2568411"/>
                  <a:gd name="connsiteY18" fmla="*/ 1247954 h 3176464"/>
                  <a:gd name="connsiteX19" fmla="*/ 1584911 w 2568411"/>
                  <a:gd name="connsiteY19" fmla="*/ 1623520 h 3176464"/>
                  <a:gd name="connsiteX20" fmla="*/ 1593397 w 2568411"/>
                  <a:gd name="connsiteY20" fmla="*/ 1684999 h 3176464"/>
                  <a:gd name="connsiteX21" fmla="*/ 1330133 w 2568411"/>
                  <a:gd name="connsiteY21" fmla="*/ 1581466 h 3176464"/>
                  <a:gd name="connsiteX22" fmla="*/ 902423 w 2568411"/>
                  <a:gd name="connsiteY22" fmla="*/ 1184495 h 3176464"/>
                  <a:gd name="connsiteX23" fmla="*/ 755233 w 2568411"/>
                  <a:gd name="connsiteY23" fmla="*/ 709545 h 3176464"/>
                  <a:gd name="connsiteX24" fmla="*/ 703372 w 2568411"/>
                  <a:gd name="connsiteY24" fmla="*/ 195840 h 3176464"/>
                  <a:gd name="connsiteX25" fmla="*/ 622658 w 2568411"/>
                  <a:gd name="connsiteY25" fmla="*/ 2635 h 3176464"/>
                  <a:gd name="connsiteX26" fmla="*/ 534871 w 2568411"/>
                  <a:gd name="connsiteY26" fmla="*/ 51667 h 3176464"/>
                  <a:gd name="connsiteX27" fmla="*/ 501021 w 2568411"/>
                  <a:gd name="connsiteY27" fmla="*/ 423462 h 3176464"/>
                  <a:gd name="connsiteX28" fmla="*/ 483859 w 2568411"/>
                  <a:gd name="connsiteY28" fmla="*/ 783187 h 3176464"/>
                  <a:gd name="connsiteX29" fmla="*/ 481785 w 2568411"/>
                  <a:gd name="connsiteY29" fmla="*/ 797991 h 3176464"/>
                  <a:gd name="connsiteX30" fmla="*/ 438222 w 2568411"/>
                  <a:gd name="connsiteY30" fmla="*/ 732175 h 3176464"/>
                  <a:gd name="connsiteX31" fmla="*/ 10040 w 2568411"/>
                  <a:gd name="connsiteY31" fmla="*/ 250529 h 3176464"/>
                  <a:gd name="connsiteX32" fmla="*/ 4477 w 2568411"/>
                  <a:gd name="connsiteY32" fmla="*/ 298147 h 3176464"/>
                  <a:gd name="connsiteX33" fmla="*/ 138655 w 2568411"/>
                  <a:gd name="connsiteY33" fmla="*/ 664379 h 3176464"/>
                  <a:gd name="connsiteX34" fmla="*/ 218332 w 2568411"/>
                  <a:gd name="connsiteY34" fmla="*/ 907276 h 3176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568411" h="3176464">
                    <a:moveTo>
                      <a:pt x="218332" y="907276"/>
                    </a:moveTo>
                    <a:cubicBezTo>
                      <a:pt x="281602" y="1071344"/>
                      <a:pt x="406822" y="1207785"/>
                      <a:pt x="525442" y="1335269"/>
                    </a:cubicBezTo>
                    <a:cubicBezTo>
                      <a:pt x="704975" y="1528191"/>
                      <a:pt x="899594" y="1720641"/>
                      <a:pt x="1111469" y="1877355"/>
                    </a:cubicBezTo>
                    <a:cubicBezTo>
                      <a:pt x="1310803" y="2024829"/>
                      <a:pt x="1509477" y="2176922"/>
                      <a:pt x="1675809" y="2361924"/>
                    </a:cubicBezTo>
                    <a:cubicBezTo>
                      <a:pt x="1804235" y="2504776"/>
                      <a:pt x="1916914" y="2662339"/>
                      <a:pt x="1958215" y="2852715"/>
                    </a:cubicBezTo>
                    <a:cubicBezTo>
                      <a:pt x="1973867" y="2924566"/>
                      <a:pt x="1979902" y="2997643"/>
                      <a:pt x="1982448" y="3071002"/>
                    </a:cubicBezTo>
                    <a:cubicBezTo>
                      <a:pt x="1983202" y="3091746"/>
                      <a:pt x="1974244" y="3157563"/>
                      <a:pt x="1993762" y="3172838"/>
                    </a:cubicBezTo>
                    <a:cubicBezTo>
                      <a:pt x="2021767" y="3194619"/>
                      <a:pt x="2171409" y="3111737"/>
                      <a:pt x="2199980" y="3098159"/>
                    </a:cubicBezTo>
                    <a:cubicBezTo>
                      <a:pt x="2302570" y="3049221"/>
                      <a:pt x="2375269" y="2981236"/>
                      <a:pt x="2453061" y="2900333"/>
                    </a:cubicBezTo>
                    <a:cubicBezTo>
                      <a:pt x="2550653" y="2779167"/>
                      <a:pt x="2584222" y="2639992"/>
                      <a:pt x="2561686" y="2488275"/>
                    </a:cubicBezTo>
                    <a:cubicBezTo>
                      <a:pt x="2505205" y="2108748"/>
                      <a:pt x="2321617" y="1740914"/>
                      <a:pt x="2085981" y="1442668"/>
                    </a:cubicBezTo>
                    <a:cubicBezTo>
                      <a:pt x="1956989" y="1279353"/>
                      <a:pt x="1795371" y="1160828"/>
                      <a:pt x="1644504" y="1020521"/>
                    </a:cubicBezTo>
                    <a:cubicBezTo>
                      <a:pt x="1487035" y="874085"/>
                      <a:pt x="1332584" y="722463"/>
                      <a:pt x="1155692" y="599223"/>
                    </a:cubicBezTo>
                    <a:cubicBezTo>
                      <a:pt x="1092799" y="555377"/>
                      <a:pt x="1021797" y="520017"/>
                      <a:pt x="946080" y="505307"/>
                    </a:cubicBezTo>
                    <a:cubicBezTo>
                      <a:pt x="907515" y="497858"/>
                      <a:pt x="824726" y="484375"/>
                      <a:pt x="792761" y="514642"/>
                    </a:cubicBezTo>
                    <a:cubicBezTo>
                      <a:pt x="742692" y="562166"/>
                      <a:pt x="852637" y="692289"/>
                      <a:pt x="883282" y="725291"/>
                    </a:cubicBezTo>
                    <a:cubicBezTo>
                      <a:pt x="967956" y="816378"/>
                      <a:pt x="1061966" y="897941"/>
                      <a:pt x="1153429" y="982050"/>
                    </a:cubicBezTo>
                    <a:cubicBezTo>
                      <a:pt x="1200104" y="1024953"/>
                      <a:pt x="1246213" y="1068516"/>
                      <a:pt x="1290059" y="1114342"/>
                    </a:cubicBezTo>
                    <a:cubicBezTo>
                      <a:pt x="1331642" y="1157810"/>
                      <a:pt x="1352858" y="1195905"/>
                      <a:pt x="1380580" y="1247954"/>
                    </a:cubicBezTo>
                    <a:cubicBezTo>
                      <a:pt x="1449036" y="1376380"/>
                      <a:pt x="1533333" y="1487268"/>
                      <a:pt x="1584911" y="1623520"/>
                    </a:cubicBezTo>
                    <a:cubicBezTo>
                      <a:pt x="1592360" y="1643227"/>
                      <a:pt x="1611313" y="1667932"/>
                      <a:pt x="1593397" y="1684999"/>
                    </a:cubicBezTo>
                    <a:cubicBezTo>
                      <a:pt x="1554455" y="1722150"/>
                      <a:pt x="1368416" y="1601268"/>
                      <a:pt x="1330133" y="1581466"/>
                    </a:cubicBezTo>
                    <a:cubicBezTo>
                      <a:pt x="1149563" y="1488305"/>
                      <a:pt x="987569" y="1376003"/>
                      <a:pt x="902423" y="1184495"/>
                    </a:cubicBezTo>
                    <a:cubicBezTo>
                      <a:pt x="834910" y="1032685"/>
                      <a:pt x="785500" y="872953"/>
                      <a:pt x="755233" y="709545"/>
                    </a:cubicBezTo>
                    <a:cubicBezTo>
                      <a:pt x="723739" y="539535"/>
                      <a:pt x="721382" y="367358"/>
                      <a:pt x="703372" y="195840"/>
                    </a:cubicBezTo>
                    <a:cubicBezTo>
                      <a:pt x="697526" y="140490"/>
                      <a:pt x="688945" y="22531"/>
                      <a:pt x="622658" y="2635"/>
                    </a:cubicBezTo>
                    <a:cubicBezTo>
                      <a:pt x="588807" y="-7454"/>
                      <a:pt x="534683" y="11970"/>
                      <a:pt x="534871" y="51667"/>
                    </a:cubicBezTo>
                    <a:cubicBezTo>
                      <a:pt x="535437" y="176416"/>
                      <a:pt x="516579" y="300033"/>
                      <a:pt x="501021" y="423462"/>
                    </a:cubicBezTo>
                    <a:cubicBezTo>
                      <a:pt x="485839" y="543967"/>
                      <a:pt x="490271" y="662304"/>
                      <a:pt x="483859" y="783187"/>
                    </a:cubicBezTo>
                    <a:cubicBezTo>
                      <a:pt x="483671" y="787147"/>
                      <a:pt x="482728" y="791108"/>
                      <a:pt x="481785" y="797991"/>
                    </a:cubicBezTo>
                    <a:cubicBezTo>
                      <a:pt x="454346" y="782621"/>
                      <a:pt x="449065" y="754145"/>
                      <a:pt x="438222" y="732175"/>
                    </a:cubicBezTo>
                    <a:cubicBezTo>
                      <a:pt x="407577" y="669942"/>
                      <a:pt x="99524" y="150391"/>
                      <a:pt x="10040" y="250529"/>
                    </a:cubicBezTo>
                    <a:cubicBezTo>
                      <a:pt x="-3632" y="265805"/>
                      <a:pt x="-1086" y="284286"/>
                      <a:pt x="4477" y="298147"/>
                    </a:cubicBezTo>
                    <a:cubicBezTo>
                      <a:pt x="53320" y="418653"/>
                      <a:pt x="96318" y="541516"/>
                      <a:pt x="138655" y="664379"/>
                    </a:cubicBezTo>
                    <a:cubicBezTo>
                      <a:pt x="165528" y="741887"/>
                      <a:pt x="187687" y="827599"/>
                      <a:pt x="218332" y="907276"/>
                    </a:cubicBezTo>
                    <a:close/>
                  </a:path>
                </a:pathLst>
              </a:custGeom>
              <a:solidFill>
                <a:srgbClr val="F7CAB0"/>
              </a:solidFill>
              <a:ln w="9429" cap="flat">
                <a:noFill/>
                <a:prstDash val="solid"/>
                <a:miter/>
              </a:ln>
            </p:spPr>
            <p:txBody>
              <a:bodyPr rtlCol="0" anchor="ctr"/>
              <a:lstStyle/>
              <a:p>
                <a:endParaRPr lang="en-US"/>
              </a:p>
            </p:txBody>
          </p:sp>
        </p:grpSp>
        <p:grpSp>
          <p:nvGrpSpPr>
            <p:cNvPr id="43" name="Group 40">
              <a:extLst>
                <a:ext uri="{FF2B5EF4-FFF2-40B4-BE49-F238E27FC236}">
                  <a16:creationId xmlns:a16="http://schemas.microsoft.com/office/drawing/2014/main" id="{CFB89EAE-32EB-4CD2-8FB9-7FBF6CBBD83B}"/>
                </a:ext>
              </a:extLst>
            </p:cNvPr>
            <p:cNvGrpSpPr/>
            <p:nvPr/>
          </p:nvGrpSpPr>
          <p:grpSpPr>
            <a:xfrm>
              <a:off x="4056136" y="89170"/>
              <a:ext cx="4439320" cy="4434284"/>
              <a:chOff x="4056136" y="43905"/>
              <a:chExt cx="4439320" cy="4434284"/>
            </a:xfrm>
          </p:grpSpPr>
          <p:sp>
            <p:nvSpPr>
              <p:cNvPr id="48" name="Freeform: Shape 41">
                <a:extLst>
                  <a:ext uri="{FF2B5EF4-FFF2-40B4-BE49-F238E27FC236}">
                    <a16:creationId xmlns:a16="http://schemas.microsoft.com/office/drawing/2014/main" id="{B0C21B69-A7E7-4BFF-9B58-B20463A07928}"/>
                  </a:ext>
                </a:extLst>
              </p:cNvPr>
              <p:cNvSpPr/>
              <p:nvPr/>
            </p:nvSpPr>
            <p:spPr>
              <a:xfrm>
                <a:off x="4062208" y="43905"/>
                <a:ext cx="4433248" cy="4433248"/>
              </a:xfrm>
              <a:custGeom>
                <a:avLst/>
                <a:gdLst>
                  <a:gd name="connsiteX0" fmla="*/ 4433249 w 4433248"/>
                  <a:gd name="connsiteY0" fmla="*/ 2216624 h 4433248"/>
                  <a:gd name="connsiteX1" fmla="*/ 2216624 w 4433248"/>
                  <a:gd name="connsiteY1" fmla="*/ 4433249 h 4433248"/>
                  <a:gd name="connsiteX2" fmla="*/ 0 w 4433248"/>
                  <a:gd name="connsiteY2" fmla="*/ 2216624 h 4433248"/>
                  <a:gd name="connsiteX3" fmla="*/ 2216624 w 4433248"/>
                  <a:gd name="connsiteY3" fmla="*/ 0 h 4433248"/>
                  <a:gd name="connsiteX4" fmla="*/ 4433249 w 4433248"/>
                  <a:gd name="connsiteY4" fmla="*/ 2216624 h 4433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3248" h="4433248">
                    <a:moveTo>
                      <a:pt x="4433249" y="2216624"/>
                    </a:moveTo>
                    <a:cubicBezTo>
                      <a:pt x="4433249" y="3440832"/>
                      <a:pt x="3440832" y="4433249"/>
                      <a:pt x="2216624" y="4433249"/>
                    </a:cubicBezTo>
                    <a:cubicBezTo>
                      <a:pt x="992416" y="4433249"/>
                      <a:pt x="0" y="3440832"/>
                      <a:pt x="0" y="2216624"/>
                    </a:cubicBezTo>
                    <a:cubicBezTo>
                      <a:pt x="0" y="992417"/>
                      <a:pt x="992416" y="0"/>
                      <a:pt x="2216624" y="0"/>
                    </a:cubicBezTo>
                    <a:cubicBezTo>
                      <a:pt x="3440832" y="0"/>
                      <a:pt x="4433249" y="992417"/>
                      <a:pt x="4433249" y="2216624"/>
                    </a:cubicBezTo>
                    <a:close/>
                  </a:path>
                </a:pathLst>
              </a:custGeom>
              <a:solidFill>
                <a:schemeClr val="accent5"/>
              </a:solidFill>
              <a:ln w="9429" cap="flat">
                <a:noFill/>
                <a:prstDash val="solid"/>
                <a:miter/>
              </a:ln>
            </p:spPr>
            <p:txBody>
              <a:bodyPr rtlCol="0" anchor="ctr"/>
              <a:lstStyle/>
              <a:p>
                <a:endParaRPr lang="en-US" dirty="0"/>
              </a:p>
            </p:txBody>
          </p:sp>
          <p:sp>
            <p:nvSpPr>
              <p:cNvPr id="49" name="Freeform: Shape 42">
                <a:extLst>
                  <a:ext uri="{FF2B5EF4-FFF2-40B4-BE49-F238E27FC236}">
                    <a16:creationId xmlns:a16="http://schemas.microsoft.com/office/drawing/2014/main" id="{9244B846-813C-42DD-A7AA-FEEB0C29FDEF}"/>
                  </a:ext>
                </a:extLst>
              </p:cNvPr>
              <p:cNvSpPr/>
              <p:nvPr/>
            </p:nvSpPr>
            <p:spPr>
              <a:xfrm>
                <a:off x="4056136" y="678341"/>
                <a:ext cx="4430124" cy="3799848"/>
              </a:xfrm>
              <a:custGeom>
                <a:avLst/>
                <a:gdLst>
                  <a:gd name="connsiteX0" fmla="*/ 4099115 w 4430130"/>
                  <a:gd name="connsiteY0" fmla="*/ 430121 h 3799846"/>
                  <a:gd name="connsiteX1" fmla="*/ 4199159 w 4430130"/>
                  <a:gd name="connsiteY1" fmla="*/ 603619 h 3799846"/>
                  <a:gd name="connsiteX2" fmla="*/ 4322683 w 4430130"/>
                  <a:gd name="connsiteY2" fmla="*/ 902243 h 3799846"/>
                  <a:gd name="connsiteX3" fmla="*/ 4379541 w 4430130"/>
                  <a:gd name="connsiteY3" fmla="*/ 1115155 h 3799846"/>
                  <a:gd name="connsiteX4" fmla="*/ 4424613 w 4430130"/>
                  <a:gd name="connsiteY4" fmla="*/ 1403690 h 3799846"/>
                  <a:gd name="connsiteX5" fmla="*/ 4429610 w 4430130"/>
                  <a:gd name="connsiteY5" fmla="*/ 1628294 h 3799846"/>
                  <a:gd name="connsiteX6" fmla="*/ 4415372 w 4430130"/>
                  <a:gd name="connsiteY6" fmla="*/ 1889861 h 3799846"/>
                  <a:gd name="connsiteX7" fmla="*/ 4384538 w 4430130"/>
                  <a:gd name="connsiteY7" fmla="*/ 2088440 h 3799846"/>
                  <a:gd name="connsiteX8" fmla="*/ 4343238 w 4430130"/>
                  <a:gd name="connsiteY8" fmla="*/ 2240911 h 3799846"/>
                  <a:gd name="connsiteX9" fmla="*/ 4186430 w 4430130"/>
                  <a:gd name="connsiteY9" fmla="*/ 2620815 h 3799846"/>
                  <a:gd name="connsiteX10" fmla="*/ 3932124 w 4430130"/>
                  <a:gd name="connsiteY10" fmla="*/ 3001945 h 3799846"/>
                  <a:gd name="connsiteX11" fmla="*/ 3681211 w 4430130"/>
                  <a:gd name="connsiteY11" fmla="*/ 3261249 h 3799846"/>
                  <a:gd name="connsiteX12" fmla="*/ 3468582 w 4430130"/>
                  <a:gd name="connsiteY12" fmla="*/ 3425034 h 3799846"/>
                  <a:gd name="connsiteX13" fmla="*/ 3070857 w 4430130"/>
                  <a:gd name="connsiteY13" fmla="*/ 3638890 h 3799846"/>
                  <a:gd name="connsiteX14" fmla="*/ 2922630 w 4430130"/>
                  <a:gd name="connsiteY14" fmla="*/ 3694993 h 3799846"/>
                  <a:gd name="connsiteX15" fmla="*/ 2891419 w 4430130"/>
                  <a:gd name="connsiteY15" fmla="*/ 3697068 h 3799846"/>
                  <a:gd name="connsiteX16" fmla="*/ 2581952 w 4430130"/>
                  <a:gd name="connsiteY16" fmla="*/ 3769296 h 3799846"/>
                  <a:gd name="connsiteX17" fmla="*/ 2358290 w 4430130"/>
                  <a:gd name="connsiteY17" fmla="*/ 3795038 h 3799846"/>
                  <a:gd name="connsiteX18" fmla="*/ 2282762 w 4430130"/>
                  <a:gd name="connsiteY18" fmla="*/ 3799846 h 3799846"/>
                  <a:gd name="connsiteX19" fmla="*/ 2161785 w 4430130"/>
                  <a:gd name="connsiteY19" fmla="*/ 3799846 h 3799846"/>
                  <a:gd name="connsiteX20" fmla="*/ 2092763 w 4430130"/>
                  <a:gd name="connsiteY20" fmla="*/ 3795509 h 3799846"/>
                  <a:gd name="connsiteX21" fmla="*/ 2066644 w 4430130"/>
                  <a:gd name="connsiteY21" fmla="*/ 3792774 h 3799846"/>
                  <a:gd name="connsiteX22" fmla="*/ 2062306 w 4430130"/>
                  <a:gd name="connsiteY22" fmla="*/ 3756661 h 3799846"/>
                  <a:gd name="connsiteX23" fmla="*/ 2172346 w 4430130"/>
                  <a:gd name="connsiteY23" fmla="*/ 3413625 h 3799846"/>
                  <a:gd name="connsiteX24" fmla="*/ 2267392 w 4430130"/>
                  <a:gd name="connsiteY24" fmla="*/ 3195904 h 3799846"/>
                  <a:gd name="connsiteX25" fmla="*/ 2394875 w 4430130"/>
                  <a:gd name="connsiteY25" fmla="*/ 3019672 h 3799846"/>
                  <a:gd name="connsiteX26" fmla="*/ 2449848 w 4430130"/>
                  <a:gd name="connsiteY26" fmla="*/ 2912556 h 3799846"/>
                  <a:gd name="connsiteX27" fmla="*/ 2369511 w 4430130"/>
                  <a:gd name="connsiteY27" fmla="*/ 2606011 h 3799846"/>
                  <a:gd name="connsiteX28" fmla="*/ 2199124 w 4430130"/>
                  <a:gd name="connsiteY28" fmla="*/ 2358588 h 3799846"/>
                  <a:gd name="connsiteX29" fmla="*/ 2135760 w 4430130"/>
                  <a:gd name="connsiteY29" fmla="*/ 2001126 h 3799846"/>
                  <a:gd name="connsiteX30" fmla="*/ 2308692 w 4430130"/>
                  <a:gd name="connsiteY30" fmla="*/ 1877320 h 3799846"/>
                  <a:gd name="connsiteX31" fmla="*/ 2463426 w 4430130"/>
                  <a:gd name="connsiteY31" fmla="*/ 1913151 h 3799846"/>
                  <a:gd name="connsiteX32" fmla="*/ 2582329 w 4430130"/>
                  <a:gd name="connsiteY32" fmla="*/ 1951811 h 3799846"/>
                  <a:gd name="connsiteX33" fmla="*/ 2733008 w 4430130"/>
                  <a:gd name="connsiteY33" fmla="*/ 2001974 h 3799846"/>
                  <a:gd name="connsiteX34" fmla="*/ 2876427 w 4430130"/>
                  <a:gd name="connsiteY34" fmla="*/ 2054778 h 3799846"/>
                  <a:gd name="connsiteX35" fmla="*/ 3046530 w 4430130"/>
                  <a:gd name="connsiteY35" fmla="*/ 2136341 h 3799846"/>
                  <a:gd name="connsiteX36" fmla="*/ 3183631 w 4430130"/>
                  <a:gd name="connsiteY36" fmla="*/ 2194802 h 3799846"/>
                  <a:gd name="connsiteX37" fmla="*/ 3402766 w 4430130"/>
                  <a:gd name="connsiteY37" fmla="*/ 2241571 h 3799846"/>
                  <a:gd name="connsiteX38" fmla="*/ 3578339 w 4430130"/>
                  <a:gd name="connsiteY38" fmla="*/ 2206212 h 3799846"/>
                  <a:gd name="connsiteX39" fmla="*/ 3793608 w 4430130"/>
                  <a:gd name="connsiteY39" fmla="*/ 2032808 h 3799846"/>
                  <a:gd name="connsiteX40" fmla="*/ 3761360 w 4430130"/>
                  <a:gd name="connsiteY40" fmla="*/ 1832060 h 3799846"/>
                  <a:gd name="connsiteX41" fmla="*/ 3636046 w 4430130"/>
                  <a:gd name="connsiteY41" fmla="*/ 1757663 h 3799846"/>
                  <a:gd name="connsiteX42" fmla="*/ 3513466 w 4430130"/>
                  <a:gd name="connsiteY42" fmla="*/ 1691753 h 3799846"/>
                  <a:gd name="connsiteX43" fmla="*/ 3390886 w 4430130"/>
                  <a:gd name="connsiteY43" fmla="*/ 1597272 h 3799846"/>
                  <a:gd name="connsiteX44" fmla="*/ 3359864 w 4430130"/>
                  <a:gd name="connsiteY44" fmla="*/ 1381908 h 3799846"/>
                  <a:gd name="connsiteX45" fmla="*/ 3474806 w 4430130"/>
                  <a:gd name="connsiteY45" fmla="*/ 1243770 h 3799846"/>
                  <a:gd name="connsiteX46" fmla="*/ 3721946 w 4430130"/>
                  <a:gd name="connsiteY46" fmla="*/ 1066783 h 3799846"/>
                  <a:gd name="connsiteX47" fmla="*/ 4071676 w 4430130"/>
                  <a:gd name="connsiteY47" fmla="*/ 568448 h 3799846"/>
                  <a:gd name="connsiteX48" fmla="*/ 4090723 w 4430130"/>
                  <a:gd name="connsiteY48" fmla="*/ 449640 h 3799846"/>
                  <a:gd name="connsiteX49" fmla="*/ 4099115 w 4430130"/>
                  <a:gd name="connsiteY49" fmla="*/ 430121 h 3799846"/>
                  <a:gd name="connsiteX50" fmla="*/ 684261 w 4430130"/>
                  <a:gd name="connsiteY50" fmla="*/ 363 h 3799846"/>
                  <a:gd name="connsiteX51" fmla="*/ 695635 w 4430130"/>
                  <a:gd name="connsiteY51" fmla="*/ 5242 h 3799846"/>
                  <a:gd name="connsiteX52" fmla="*/ 838960 w 4430130"/>
                  <a:gd name="connsiteY52" fmla="*/ 135648 h 3799846"/>
                  <a:gd name="connsiteX53" fmla="*/ 823213 w 4430130"/>
                  <a:gd name="connsiteY53" fmla="*/ 362233 h 3799846"/>
                  <a:gd name="connsiteX54" fmla="*/ 826796 w 4430130"/>
                  <a:gd name="connsiteY54" fmla="*/ 470858 h 3799846"/>
                  <a:gd name="connsiteX55" fmla="*/ 1086666 w 4430130"/>
                  <a:gd name="connsiteY55" fmla="*/ 690653 h 3799846"/>
                  <a:gd name="connsiteX56" fmla="*/ 1181430 w 4430130"/>
                  <a:gd name="connsiteY56" fmla="*/ 835486 h 3799846"/>
                  <a:gd name="connsiteX57" fmla="*/ 1190010 w 4430130"/>
                  <a:gd name="connsiteY57" fmla="*/ 945902 h 3799846"/>
                  <a:gd name="connsiteX58" fmla="*/ 1196800 w 4430130"/>
                  <a:gd name="connsiteY58" fmla="*/ 1180125 h 3799846"/>
                  <a:gd name="connsiteX59" fmla="*/ 1154368 w 4430130"/>
                  <a:gd name="connsiteY59" fmla="*/ 1329955 h 3799846"/>
                  <a:gd name="connsiteX60" fmla="*/ 935610 w 4430130"/>
                  <a:gd name="connsiteY60" fmla="*/ 1648758 h 3799846"/>
                  <a:gd name="connsiteX61" fmla="*/ 770220 w 4430130"/>
                  <a:gd name="connsiteY61" fmla="*/ 1904007 h 3799846"/>
                  <a:gd name="connsiteX62" fmla="*/ 737878 w 4430130"/>
                  <a:gd name="connsiteY62" fmla="*/ 1993113 h 3799846"/>
                  <a:gd name="connsiteX63" fmla="*/ 766637 w 4430130"/>
                  <a:gd name="connsiteY63" fmla="*/ 2092215 h 3799846"/>
                  <a:gd name="connsiteX64" fmla="*/ 920711 w 4430130"/>
                  <a:gd name="connsiteY64" fmla="*/ 2184055 h 3799846"/>
                  <a:gd name="connsiteX65" fmla="*/ 988036 w 4430130"/>
                  <a:gd name="connsiteY65" fmla="*/ 2218944 h 3799846"/>
                  <a:gd name="connsiteX66" fmla="*/ 1038388 w 4430130"/>
                  <a:gd name="connsiteY66" fmla="*/ 2335300 h 3799846"/>
                  <a:gd name="connsiteX67" fmla="*/ 849615 w 4430130"/>
                  <a:gd name="connsiteY67" fmla="*/ 2678713 h 3799846"/>
                  <a:gd name="connsiteX68" fmla="*/ 666876 w 4430130"/>
                  <a:gd name="connsiteY68" fmla="*/ 2739720 h 3799846"/>
                  <a:gd name="connsiteX69" fmla="*/ 606623 w 4430130"/>
                  <a:gd name="connsiteY69" fmla="*/ 2740097 h 3799846"/>
                  <a:gd name="connsiteX70" fmla="*/ 511483 w 4430130"/>
                  <a:gd name="connsiteY70" fmla="*/ 2821943 h 3799846"/>
                  <a:gd name="connsiteX71" fmla="*/ 504128 w 4430130"/>
                  <a:gd name="connsiteY71" fmla="*/ 2929248 h 3799846"/>
                  <a:gd name="connsiteX72" fmla="*/ 495170 w 4430130"/>
                  <a:gd name="connsiteY72" fmla="*/ 2967530 h 3799846"/>
                  <a:gd name="connsiteX73" fmla="*/ 343642 w 4430130"/>
                  <a:gd name="connsiteY73" fmla="*/ 2760464 h 3799846"/>
                  <a:gd name="connsiteX74" fmla="*/ 119698 w 4430130"/>
                  <a:gd name="connsiteY74" fmla="*/ 2292303 h 3799846"/>
                  <a:gd name="connsiteX75" fmla="*/ 12016 w 4430130"/>
                  <a:gd name="connsiteY75" fmla="*/ 1781804 h 3799846"/>
                  <a:gd name="connsiteX76" fmla="*/ 135 w 4430130"/>
                  <a:gd name="connsiteY76" fmla="*/ 1538624 h 3799846"/>
                  <a:gd name="connsiteX77" fmla="*/ 16259 w 4430130"/>
                  <a:gd name="connsiteY77" fmla="*/ 1334010 h 3799846"/>
                  <a:gd name="connsiteX78" fmla="*/ 48036 w 4430130"/>
                  <a:gd name="connsiteY78" fmla="*/ 1136184 h 3799846"/>
                  <a:gd name="connsiteX79" fmla="*/ 89430 w 4430130"/>
                  <a:gd name="connsiteY79" fmla="*/ 966364 h 3799846"/>
                  <a:gd name="connsiteX80" fmla="*/ 160432 w 4430130"/>
                  <a:gd name="connsiteY80" fmla="*/ 761750 h 3799846"/>
                  <a:gd name="connsiteX81" fmla="*/ 328744 w 4430130"/>
                  <a:gd name="connsiteY81" fmla="*/ 427012 h 3799846"/>
                  <a:gd name="connsiteX82" fmla="*/ 526286 w 4430130"/>
                  <a:gd name="connsiteY82" fmla="*/ 153847 h 3799846"/>
                  <a:gd name="connsiteX83" fmla="*/ 671685 w 4430130"/>
                  <a:gd name="connsiteY83" fmla="*/ 2413 h 3799846"/>
                  <a:gd name="connsiteX84" fmla="*/ 684261 w 4430130"/>
                  <a:gd name="connsiteY84" fmla="*/ 363 h 3799846"/>
                  <a:gd name="connsiteX0" fmla="*/ 4099115 w 4430130"/>
                  <a:gd name="connsiteY0" fmla="*/ 430121 h 3799846"/>
                  <a:gd name="connsiteX1" fmla="*/ 4199159 w 4430130"/>
                  <a:gd name="connsiteY1" fmla="*/ 603619 h 3799846"/>
                  <a:gd name="connsiteX2" fmla="*/ 4322683 w 4430130"/>
                  <a:gd name="connsiteY2" fmla="*/ 902243 h 3799846"/>
                  <a:gd name="connsiteX3" fmla="*/ 4379541 w 4430130"/>
                  <a:gd name="connsiteY3" fmla="*/ 1115155 h 3799846"/>
                  <a:gd name="connsiteX4" fmla="*/ 4424613 w 4430130"/>
                  <a:gd name="connsiteY4" fmla="*/ 1403690 h 3799846"/>
                  <a:gd name="connsiteX5" fmla="*/ 4429610 w 4430130"/>
                  <a:gd name="connsiteY5" fmla="*/ 1628294 h 3799846"/>
                  <a:gd name="connsiteX6" fmla="*/ 4415372 w 4430130"/>
                  <a:gd name="connsiteY6" fmla="*/ 1889861 h 3799846"/>
                  <a:gd name="connsiteX7" fmla="*/ 4384538 w 4430130"/>
                  <a:gd name="connsiteY7" fmla="*/ 2088440 h 3799846"/>
                  <a:gd name="connsiteX8" fmla="*/ 4343238 w 4430130"/>
                  <a:gd name="connsiteY8" fmla="*/ 2240911 h 3799846"/>
                  <a:gd name="connsiteX9" fmla="*/ 4186430 w 4430130"/>
                  <a:gd name="connsiteY9" fmla="*/ 2620815 h 3799846"/>
                  <a:gd name="connsiteX10" fmla="*/ 3932124 w 4430130"/>
                  <a:gd name="connsiteY10" fmla="*/ 3001945 h 3799846"/>
                  <a:gd name="connsiteX11" fmla="*/ 3681211 w 4430130"/>
                  <a:gd name="connsiteY11" fmla="*/ 3261249 h 3799846"/>
                  <a:gd name="connsiteX12" fmla="*/ 3468582 w 4430130"/>
                  <a:gd name="connsiteY12" fmla="*/ 3425034 h 3799846"/>
                  <a:gd name="connsiteX13" fmla="*/ 3070857 w 4430130"/>
                  <a:gd name="connsiteY13" fmla="*/ 3638890 h 3799846"/>
                  <a:gd name="connsiteX14" fmla="*/ 2891419 w 4430130"/>
                  <a:gd name="connsiteY14" fmla="*/ 3697068 h 3799846"/>
                  <a:gd name="connsiteX15" fmla="*/ 2581952 w 4430130"/>
                  <a:gd name="connsiteY15" fmla="*/ 3769296 h 3799846"/>
                  <a:gd name="connsiteX16" fmla="*/ 2358290 w 4430130"/>
                  <a:gd name="connsiteY16" fmla="*/ 3795038 h 3799846"/>
                  <a:gd name="connsiteX17" fmla="*/ 2282762 w 4430130"/>
                  <a:gd name="connsiteY17" fmla="*/ 3799846 h 3799846"/>
                  <a:gd name="connsiteX18" fmla="*/ 2161785 w 4430130"/>
                  <a:gd name="connsiteY18" fmla="*/ 3799846 h 3799846"/>
                  <a:gd name="connsiteX19" fmla="*/ 2092763 w 4430130"/>
                  <a:gd name="connsiteY19" fmla="*/ 3795509 h 3799846"/>
                  <a:gd name="connsiteX20" fmla="*/ 2066644 w 4430130"/>
                  <a:gd name="connsiteY20" fmla="*/ 3792774 h 3799846"/>
                  <a:gd name="connsiteX21" fmla="*/ 2062306 w 4430130"/>
                  <a:gd name="connsiteY21" fmla="*/ 3756661 h 3799846"/>
                  <a:gd name="connsiteX22" fmla="*/ 2172346 w 4430130"/>
                  <a:gd name="connsiteY22" fmla="*/ 3413625 h 3799846"/>
                  <a:gd name="connsiteX23" fmla="*/ 2267392 w 4430130"/>
                  <a:gd name="connsiteY23" fmla="*/ 3195904 h 3799846"/>
                  <a:gd name="connsiteX24" fmla="*/ 2394875 w 4430130"/>
                  <a:gd name="connsiteY24" fmla="*/ 3019672 h 3799846"/>
                  <a:gd name="connsiteX25" fmla="*/ 2449848 w 4430130"/>
                  <a:gd name="connsiteY25" fmla="*/ 2912556 h 3799846"/>
                  <a:gd name="connsiteX26" fmla="*/ 2369511 w 4430130"/>
                  <a:gd name="connsiteY26" fmla="*/ 2606011 h 3799846"/>
                  <a:gd name="connsiteX27" fmla="*/ 2199124 w 4430130"/>
                  <a:gd name="connsiteY27" fmla="*/ 2358588 h 3799846"/>
                  <a:gd name="connsiteX28" fmla="*/ 2135760 w 4430130"/>
                  <a:gd name="connsiteY28" fmla="*/ 2001126 h 3799846"/>
                  <a:gd name="connsiteX29" fmla="*/ 2308692 w 4430130"/>
                  <a:gd name="connsiteY29" fmla="*/ 1877320 h 3799846"/>
                  <a:gd name="connsiteX30" fmla="*/ 2463426 w 4430130"/>
                  <a:gd name="connsiteY30" fmla="*/ 1913151 h 3799846"/>
                  <a:gd name="connsiteX31" fmla="*/ 2582329 w 4430130"/>
                  <a:gd name="connsiteY31" fmla="*/ 1951811 h 3799846"/>
                  <a:gd name="connsiteX32" fmla="*/ 2733008 w 4430130"/>
                  <a:gd name="connsiteY32" fmla="*/ 2001974 h 3799846"/>
                  <a:gd name="connsiteX33" fmla="*/ 2876427 w 4430130"/>
                  <a:gd name="connsiteY33" fmla="*/ 2054778 h 3799846"/>
                  <a:gd name="connsiteX34" fmla="*/ 3046530 w 4430130"/>
                  <a:gd name="connsiteY34" fmla="*/ 2136341 h 3799846"/>
                  <a:gd name="connsiteX35" fmla="*/ 3183631 w 4430130"/>
                  <a:gd name="connsiteY35" fmla="*/ 2194802 h 3799846"/>
                  <a:gd name="connsiteX36" fmla="*/ 3402766 w 4430130"/>
                  <a:gd name="connsiteY36" fmla="*/ 2241571 h 3799846"/>
                  <a:gd name="connsiteX37" fmla="*/ 3578339 w 4430130"/>
                  <a:gd name="connsiteY37" fmla="*/ 2206212 h 3799846"/>
                  <a:gd name="connsiteX38" fmla="*/ 3793608 w 4430130"/>
                  <a:gd name="connsiteY38" fmla="*/ 2032808 h 3799846"/>
                  <a:gd name="connsiteX39" fmla="*/ 3761360 w 4430130"/>
                  <a:gd name="connsiteY39" fmla="*/ 1832060 h 3799846"/>
                  <a:gd name="connsiteX40" fmla="*/ 3636046 w 4430130"/>
                  <a:gd name="connsiteY40" fmla="*/ 1757663 h 3799846"/>
                  <a:gd name="connsiteX41" fmla="*/ 3513466 w 4430130"/>
                  <a:gd name="connsiteY41" fmla="*/ 1691753 h 3799846"/>
                  <a:gd name="connsiteX42" fmla="*/ 3390886 w 4430130"/>
                  <a:gd name="connsiteY42" fmla="*/ 1597272 h 3799846"/>
                  <a:gd name="connsiteX43" fmla="*/ 3359864 w 4430130"/>
                  <a:gd name="connsiteY43" fmla="*/ 1381908 h 3799846"/>
                  <a:gd name="connsiteX44" fmla="*/ 3474806 w 4430130"/>
                  <a:gd name="connsiteY44" fmla="*/ 1243770 h 3799846"/>
                  <a:gd name="connsiteX45" fmla="*/ 3721946 w 4430130"/>
                  <a:gd name="connsiteY45" fmla="*/ 1066783 h 3799846"/>
                  <a:gd name="connsiteX46" fmla="*/ 4071676 w 4430130"/>
                  <a:gd name="connsiteY46" fmla="*/ 568448 h 3799846"/>
                  <a:gd name="connsiteX47" fmla="*/ 4090723 w 4430130"/>
                  <a:gd name="connsiteY47" fmla="*/ 449640 h 3799846"/>
                  <a:gd name="connsiteX48" fmla="*/ 4099115 w 4430130"/>
                  <a:gd name="connsiteY48" fmla="*/ 430121 h 3799846"/>
                  <a:gd name="connsiteX49" fmla="*/ 684261 w 4430130"/>
                  <a:gd name="connsiteY49" fmla="*/ 363 h 3799846"/>
                  <a:gd name="connsiteX50" fmla="*/ 695635 w 4430130"/>
                  <a:gd name="connsiteY50" fmla="*/ 5242 h 3799846"/>
                  <a:gd name="connsiteX51" fmla="*/ 838960 w 4430130"/>
                  <a:gd name="connsiteY51" fmla="*/ 135648 h 3799846"/>
                  <a:gd name="connsiteX52" fmla="*/ 823213 w 4430130"/>
                  <a:gd name="connsiteY52" fmla="*/ 362233 h 3799846"/>
                  <a:gd name="connsiteX53" fmla="*/ 826796 w 4430130"/>
                  <a:gd name="connsiteY53" fmla="*/ 470858 h 3799846"/>
                  <a:gd name="connsiteX54" fmla="*/ 1086666 w 4430130"/>
                  <a:gd name="connsiteY54" fmla="*/ 690653 h 3799846"/>
                  <a:gd name="connsiteX55" fmla="*/ 1181430 w 4430130"/>
                  <a:gd name="connsiteY55" fmla="*/ 835486 h 3799846"/>
                  <a:gd name="connsiteX56" fmla="*/ 1190010 w 4430130"/>
                  <a:gd name="connsiteY56" fmla="*/ 945902 h 3799846"/>
                  <a:gd name="connsiteX57" fmla="*/ 1196800 w 4430130"/>
                  <a:gd name="connsiteY57" fmla="*/ 1180125 h 3799846"/>
                  <a:gd name="connsiteX58" fmla="*/ 1154368 w 4430130"/>
                  <a:gd name="connsiteY58" fmla="*/ 1329955 h 3799846"/>
                  <a:gd name="connsiteX59" fmla="*/ 935610 w 4430130"/>
                  <a:gd name="connsiteY59" fmla="*/ 1648758 h 3799846"/>
                  <a:gd name="connsiteX60" fmla="*/ 770220 w 4430130"/>
                  <a:gd name="connsiteY60" fmla="*/ 1904007 h 3799846"/>
                  <a:gd name="connsiteX61" fmla="*/ 737878 w 4430130"/>
                  <a:gd name="connsiteY61" fmla="*/ 1993113 h 3799846"/>
                  <a:gd name="connsiteX62" fmla="*/ 766637 w 4430130"/>
                  <a:gd name="connsiteY62" fmla="*/ 2092215 h 3799846"/>
                  <a:gd name="connsiteX63" fmla="*/ 920711 w 4430130"/>
                  <a:gd name="connsiteY63" fmla="*/ 2184055 h 3799846"/>
                  <a:gd name="connsiteX64" fmla="*/ 988036 w 4430130"/>
                  <a:gd name="connsiteY64" fmla="*/ 2218944 h 3799846"/>
                  <a:gd name="connsiteX65" fmla="*/ 1038388 w 4430130"/>
                  <a:gd name="connsiteY65" fmla="*/ 2335300 h 3799846"/>
                  <a:gd name="connsiteX66" fmla="*/ 849615 w 4430130"/>
                  <a:gd name="connsiteY66" fmla="*/ 2678713 h 3799846"/>
                  <a:gd name="connsiteX67" fmla="*/ 666876 w 4430130"/>
                  <a:gd name="connsiteY67" fmla="*/ 2739720 h 3799846"/>
                  <a:gd name="connsiteX68" fmla="*/ 606623 w 4430130"/>
                  <a:gd name="connsiteY68" fmla="*/ 2740097 h 3799846"/>
                  <a:gd name="connsiteX69" fmla="*/ 511483 w 4430130"/>
                  <a:gd name="connsiteY69" fmla="*/ 2821943 h 3799846"/>
                  <a:gd name="connsiteX70" fmla="*/ 504128 w 4430130"/>
                  <a:gd name="connsiteY70" fmla="*/ 2929248 h 3799846"/>
                  <a:gd name="connsiteX71" fmla="*/ 495170 w 4430130"/>
                  <a:gd name="connsiteY71" fmla="*/ 2967530 h 3799846"/>
                  <a:gd name="connsiteX72" fmla="*/ 343642 w 4430130"/>
                  <a:gd name="connsiteY72" fmla="*/ 2760464 h 3799846"/>
                  <a:gd name="connsiteX73" fmla="*/ 119698 w 4430130"/>
                  <a:gd name="connsiteY73" fmla="*/ 2292303 h 3799846"/>
                  <a:gd name="connsiteX74" fmla="*/ 12016 w 4430130"/>
                  <a:gd name="connsiteY74" fmla="*/ 1781804 h 3799846"/>
                  <a:gd name="connsiteX75" fmla="*/ 135 w 4430130"/>
                  <a:gd name="connsiteY75" fmla="*/ 1538624 h 3799846"/>
                  <a:gd name="connsiteX76" fmla="*/ 16259 w 4430130"/>
                  <a:gd name="connsiteY76" fmla="*/ 1334010 h 3799846"/>
                  <a:gd name="connsiteX77" fmla="*/ 48036 w 4430130"/>
                  <a:gd name="connsiteY77" fmla="*/ 1136184 h 3799846"/>
                  <a:gd name="connsiteX78" fmla="*/ 89430 w 4430130"/>
                  <a:gd name="connsiteY78" fmla="*/ 966364 h 3799846"/>
                  <a:gd name="connsiteX79" fmla="*/ 160432 w 4430130"/>
                  <a:gd name="connsiteY79" fmla="*/ 761750 h 3799846"/>
                  <a:gd name="connsiteX80" fmla="*/ 328744 w 4430130"/>
                  <a:gd name="connsiteY80" fmla="*/ 427012 h 3799846"/>
                  <a:gd name="connsiteX81" fmla="*/ 526286 w 4430130"/>
                  <a:gd name="connsiteY81" fmla="*/ 153847 h 3799846"/>
                  <a:gd name="connsiteX82" fmla="*/ 671685 w 4430130"/>
                  <a:gd name="connsiteY82" fmla="*/ 2413 h 3799846"/>
                  <a:gd name="connsiteX83" fmla="*/ 684261 w 4430130"/>
                  <a:gd name="connsiteY83" fmla="*/ 363 h 3799846"/>
                  <a:gd name="connsiteX0" fmla="*/ 4099115 w 4430130"/>
                  <a:gd name="connsiteY0" fmla="*/ 430121 h 3799846"/>
                  <a:gd name="connsiteX1" fmla="*/ 4199159 w 4430130"/>
                  <a:gd name="connsiteY1" fmla="*/ 603619 h 3799846"/>
                  <a:gd name="connsiteX2" fmla="*/ 4322683 w 4430130"/>
                  <a:gd name="connsiteY2" fmla="*/ 902243 h 3799846"/>
                  <a:gd name="connsiteX3" fmla="*/ 4379541 w 4430130"/>
                  <a:gd name="connsiteY3" fmla="*/ 1115155 h 3799846"/>
                  <a:gd name="connsiteX4" fmla="*/ 4424613 w 4430130"/>
                  <a:gd name="connsiteY4" fmla="*/ 1403690 h 3799846"/>
                  <a:gd name="connsiteX5" fmla="*/ 4429610 w 4430130"/>
                  <a:gd name="connsiteY5" fmla="*/ 1628294 h 3799846"/>
                  <a:gd name="connsiteX6" fmla="*/ 4415372 w 4430130"/>
                  <a:gd name="connsiteY6" fmla="*/ 1889861 h 3799846"/>
                  <a:gd name="connsiteX7" fmla="*/ 4384538 w 4430130"/>
                  <a:gd name="connsiteY7" fmla="*/ 2088440 h 3799846"/>
                  <a:gd name="connsiteX8" fmla="*/ 4343238 w 4430130"/>
                  <a:gd name="connsiteY8" fmla="*/ 2240911 h 3799846"/>
                  <a:gd name="connsiteX9" fmla="*/ 4186430 w 4430130"/>
                  <a:gd name="connsiteY9" fmla="*/ 2620815 h 3799846"/>
                  <a:gd name="connsiteX10" fmla="*/ 3932124 w 4430130"/>
                  <a:gd name="connsiteY10" fmla="*/ 3001945 h 3799846"/>
                  <a:gd name="connsiteX11" fmla="*/ 3681211 w 4430130"/>
                  <a:gd name="connsiteY11" fmla="*/ 3261249 h 3799846"/>
                  <a:gd name="connsiteX12" fmla="*/ 3468582 w 4430130"/>
                  <a:gd name="connsiteY12" fmla="*/ 3425034 h 3799846"/>
                  <a:gd name="connsiteX13" fmla="*/ 3070857 w 4430130"/>
                  <a:gd name="connsiteY13" fmla="*/ 3638890 h 3799846"/>
                  <a:gd name="connsiteX14" fmla="*/ 2891419 w 4430130"/>
                  <a:gd name="connsiteY14" fmla="*/ 3697068 h 3799846"/>
                  <a:gd name="connsiteX15" fmla="*/ 2581952 w 4430130"/>
                  <a:gd name="connsiteY15" fmla="*/ 3769296 h 3799846"/>
                  <a:gd name="connsiteX16" fmla="*/ 2358290 w 4430130"/>
                  <a:gd name="connsiteY16" fmla="*/ 3795038 h 3799846"/>
                  <a:gd name="connsiteX17" fmla="*/ 2282762 w 4430130"/>
                  <a:gd name="connsiteY17" fmla="*/ 3799846 h 3799846"/>
                  <a:gd name="connsiteX18" fmla="*/ 2161785 w 4430130"/>
                  <a:gd name="connsiteY18" fmla="*/ 3799846 h 3799846"/>
                  <a:gd name="connsiteX19" fmla="*/ 2092763 w 4430130"/>
                  <a:gd name="connsiteY19" fmla="*/ 3795509 h 3799846"/>
                  <a:gd name="connsiteX20" fmla="*/ 2066644 w 4430130"/>
                  <a:gd name="connsiteY20" fmla="*/ 3792774 h 3799846"/>
                  <a:gd name="connsiteX21" fmla="*/ 2062306 w 4430130"/>
                  <a:gd name="connsiteY21" fmla="*/ 3756661 h 3799846"/>
                  <a:gd name="connsiteX22" fmla="*/ 2172346 w 4430130"/>
                  <a:gd name="connsiteY22" fmla="*/ 3413625 h 3799846"/>
                  <a:gd name="connsiteX23" fmla="*/ 2267392 w 4430130"/>
                  <a:gd name="connsiteY23" fmla="*/ 3195904 h 3799846"/>
                  <a:gd name="connsiteX24" fmla="*/ 2394875 w 4430130"/>
                  <a:gd name="connsiteY24" fmla="*/ 3019672 h 3799846"/>
                  <a:gd name="connsiteX25" fmla="*/ 2449848 w 4430130"/>
                  <a:gd name="connsiteY25" fmla="*/ 2912556 h 3799846"/>
                  <a:gd name="connsiteX26" fmla="*/ 2369511 w 4430130"/>
                  <a:gd name="connsiteY26" fmla="*/ 2606011 h 3799846"/>
                  <a:gd name="connsiteX27" fmla="*/ 2199124 w 4430130"/>
                  <a:gd name="connsiteY27" fmla="*/ 2358588 h 3799846"/>
                  <a:gd name="connsiteX28" fmla="*/ 2135760 w 4430130"/>
                  <a:gd name="connsiteY28" fmla="*/ 2001126 h 3799846"/>
                  <a:gd name="connsiteX29" fmla="*/ 2308692 w 4430130"/>
                  <a:gd name="connsiteY29" fmla="*/ 1877320 h 3799846"/>
                  <a:gd name="connsiteX30" fmla="*/ 2463426 w 4430130"/>
                  <a:gd name="connsiteY30" fmla="*/ 1913151 h 3799846"/>
                  <a:gd name="connsiteX31" fmla="*/ 2582329 w 4430130"/>
                  <a:gd name="connsiteY31" fmla="*/ 1951811 h 3799846"/>
                  <a:gd name="connsiteX32" fmla="*/ 2733008 w 4430130"/>
                  <a:gd name="connsiteY32" fmla="*/ 2001974 h 3799846"/>
                  <a:gd name="connsiteX33" fmla="*/ 2876427 w 4430130"/>
                  <a:gd name="connsiteY33" fmla="*/ 2054778 h 3799846"/>
                  <a:gd name="connsiteX34" fmla="*/ 3046530 w 4430130"/>
                  <a:gd name="connsiteY34" fmla="*/ 2136341 h 3799846"/>
                  <a:gd name="connsiteX35" fmla="*/ 3183631 w 4430130"/>
                  <a:gd name="connsiteY35" fmla="*/ 2194802 h 3799846"/>
                  <a:gd name="connsiteX36" fmla="*/ 3402766 w 4430130"/>
                  <a:gd name="connsiteY36" fmla="*/ 2241571 h 3799846"/>
                  <a:gd name="connsiteX37" fmla="*/ 3578339 w 4430130"/>
                  <a:gd name="connsiteY37" fmla="*/ 2206212 h 3799846"/>
                  <a:gd name="connsiteX38" fmla="*/ 3793608 w 4430130"/>
                  <a:gd name="connsiteY38" fmla="*/ 2032808 h 3799846"/>
                  <a:gd name="connsiteX39" fmla="*/ 3761360 w 4430130"/>
                  <a:gd name="connsiteY39" fmla="*/ 1832060 h 3799846"/>
                  <a:gd name="connsiteX40" fmla="*/ 3636046 w 4430130"/>
                  <a:gd name="connsiteY40" fmla="*/ 1757663 h 3799846"/>
                  <a:gd name="connsiteX41" fmla="*/ 3513466 w 4430130"/>
                  <a:gd name="connsiteY41" fmla="*/ 1691753 h 3799846"/>
                  <a:gd name="connsiteX42" fmla="*/ 3390886 w 4430130"/>
                  <a:gd name="connsiteY42" fmla="*/ 1597272 h 3799846"/>
                  <a:gd name="connsiteX43" fmla="*/ 3359864 w 4430130"/>
                  <a:gd name="connsiteY43" fmla="*/ 1381908 h 3799846"/>
                  <a:gd name="connsiteX44" fmla="*/ 3474806 w 4430130"/>
                  <a:gd name="connsiteY44" fmla="*/ 1243770 h 3799846"/>
                  <a:gd name="connsiteX45" fmla="*/ 3721946 w 4430130"/>
                  <a:gd name="connsiteY45" fmla="*/ 1066783 h 3799846"/>
                  <a:gd name="connsiteX46" fmla="*/ 4071676 w 4430130"/>
                  <a:gd name="connsiteY46" fmla="*/ 568448 h 3799846"/>
                  <a:gd name="connsiteX47" fmla="*/ 4090723 w 4430130"/>
                  <a:gd name="connsiteY47" fmla="*/ 449640 h 3799846"/>
                  <a:gd name="connsiteX48" fmla="*/ 4099115 w 4430130"/>
                  <a:gd name="connsiteY48" fmla="*/ 430121 h 3799846"/>
                  <a:gd name="connsiteX49" fmla="*/ 684261 w 4430130"/>
                  <a:gd name="connsiteY49" fmla="*/ 363 h 3799846"/>
                  <a:gd name="connsiteX50" fmla="*/ 695635 w 4430130"/>
                  <a:gd name="connsiteY50" fmla="*/ 5242 h 3799846"/>
                  <a:gd name="connsiteX51" fmla="*/ 838960 w 4430130"/>
                  <a:gd name="connsiteY51" fmla="*/ 135648 h 3799846"/>
                  <a:gd name="connsiteX52" fmla="*/ 823213 w 4430130"/>
                  <a:gd name="connsiteY52" fmla="*/ 362233 h 3799846"/>
                  <a:gd name="connsiteX53" fmla="*/ 826796 w 4430130"/>
                  <a:gd name="connsiteY53" fmla="*/ 470858 h 3799846"/>
                  <a:gd name="connsiteX54" fmla="*/ 1086666 w 4430130"/>
                  <a:gd name="connsiteY54" fmla="*/ 690653 h 3799846"/>
                  <a:gd name="connsiteX55" fmla="*/ 1181430 w 4430130"/>
                  <a:gd name="connsiteY55" fmla="*/ 835486 h 3799846"/>
                  <a:gd name="connsiteX56" fmla="*/ 1190010 w 4430130"/>
                  <a:gd name="connsiteY56" fmla="*/ 945902 h 3799846"/>
                  <a:gd name="connsiteX57" fmla="*/ 1196800 w 4430130"/>
                  <a:gd name="connsiteY57" fmla="*/ 1180125 h 3799846"/>
                  <a:gd name="connsiteX58" fmla="*/ 1154368 w 4430130"/>
                  <a:gd name="connsiteY58" fmla="*/ 1329955 h 3799846"/>
                  <a:gd name="connsiteX59" fmla="*/ 935610 w 4430130"/>
                  <a:gd name="connsiteY59" fmla="*/ 1648758 h 3799846"/>
                  <a:gd name="connsiteX60" fmla="*/ 770220 w 4430130"/>
                  <a:gd name="connsiteY60" fmla="*/ 1904007 h 3799846"/>
                  <a:gd name="connsiteX61" fmla="*/ 737878 w 4430130"/>
                  <a:gd name="connsiteY61" fmla="*/ 1993113 h 3799846"/>
                  <a:gd name="connsiteX62" fmla="*/ 766637 w 4430130"/>
                  <a:gd name="connsiteY62" fmla="*/ 2092215 h 3799846"/>
                  <a:gd name="connsiteX63" fmla="*/ 920711 w 4430130"/>
                  <a:gd name="connsiteY63" fmla="*/ 2184055 h 3799846"/>
                  <a:gd name="connsiteX64" fmla="*/ 988036 w 4430130"/>
                  <a:gd name="connsiteY64" fmla="*/ 2218944 h 3799846"/>
                  <a:gd name="connsiteX65" fmla="*/ 1038388 w 4430130"/>
                  <a:gd name="connsiteY65" fmla="*/ 2335300 h 3799846"/>
                  <a:gd name="connsiteX66" fmla="*/ 849615 w 4430130"/>
                  <a:gd name="connsiteY66" fmla="*/ 2678713 h 3799846"/>
                  <a:gd name="connsiteX67" fmla="*/ 666876 w 4430130"/>
                  <a:gd name="connsiteY67" fmla="*/ 2739720 h 3799846"/>
                  <a:gd name="connsiteX68" fmla="*/ 606623 w 4430130"/>
                  <a:gd name="connsiteY68" fmla="*/ 2740097 h 3799846"/>
                  <a:gd name="connsiteX69" fmla="*/ 511483 w 4430130"/>
                  <a:gd name="connsiteY69" fmla="*/ 2821943 h 3799846"/>
                  <a:gd name="connsiteX70" fmla="*/ 504128 w 4430130"/>
                  <a:gd name="connsiteY70" fmla="*/ 2929248 h 3799846"/>
                  <a:gd name="connsiteX71" fmla="*/ 495170 w 4430130"/>
                  <a:gd name="connsiteY71" fmla="*/ 2967530 h 3799846"/>
                  <a:gd name="connsiteX72" fmla="*/ 343642 w 4430130"/>
                  <a:gd name="connsiteY72" fmla="*/ 2760464 h 3799846"/>
                  <a:gd name="connsiteX73" fmla="*/ 119698 w 4430130"/>
                  <a:gd name="connsiteY73" fmla="*/ 2292303 h 3799846"/>
                  <a:gd name="connsiteX74" fmla="*/ 12016 w 4430130"/>
                  <a:gd name="connsiteY74" fmla="*/ 1781804 h 3799846"/>
                  <a:gd name="connsiteX75" fmla="*/ 135 w 4430130"/>
                  <a:gd name="connsiteY75" fmla="*/ 1538624 h 3799846"/>
                  <a:gd name="connsiteX76" fmla="*/ 16259 w 4430130"/>
                  <a:gd name="connsiteY76" fmla="*/ 1334010 h 3799846"/>
                  <a:gd name="connsiteX77" fmla="*/ 48036 w 4430130"/>
                  <a:gd name="connsiteY77" fmla="*/ 1136184 h 3799846"/>
                  <a:gd name="connsiteX78" fmla="*/ 89430 w 4430130"/>
                  <a:gd name="connsiteY78" fmla="*/ 966364 h 3799846"/>
                  <a:gd name="connsiteX79" fmla="*/ 160432 w 4430130"/>
                  <a:gd name="connsiteY79" fmla="*/ 761750 h 3799846"/>
                  <a:gd name="connsiteX80" fmla="*/ 328744 w 4430130"/>
                  <a:gd name="connsiteY80" fmla="*/ 427012 h 3799846"/>
                  <a:gd name="connsiteX81" fmla="*/ 526286 w 4430130"/>
                  <a:gd name="connsiteY81" fmla="*/ 153847 h 3799846"/>
                  <a:gd name="connsiteX82" fmla="*/ 671685 w 4430130"/>
                  <a:gd name="connsiteY82" fmla="*/ 2413 h 3799846"/>
                  <a:gd name="connsiteX83" fmla="*/ 684261 w 4430130"/>
                  <a:gd name="connsiteY83" fmla="*/ 363 h 3799846"/>
                  <a:gd name="connsiteX0" fmla="*/ 4099115 w 4430130"/>
                  <a:gd name="connsiteY0" fmla="*/ 430121 h 3799846"/>
                  <a:gd name="connsiteX1" fmla="*/ 4199159 w 4430130"/>
                  <a:gd name="connsiteY1" fmla="*/ 603619 h 3799846"/>
                  <a:gd name="connsiteX2" fmla="*/ 4322683 w 4430130"/>
                  <a:gd name="connsiteY2" fmla="*/ 902243 h 3799846"/>
                  <a:gd name="connsiteX3" fmla="*/ 4379541 w 4430130"/>
                  <a:gd name="connsiteY3" fmla="*/ 1115155 h 3799846"/>
                  <a:gd name="connsiteX4" fmla="*/ 4424613 w 4430130"/>
                  <a:gd name="connsiteY4" fmla="*/ 1403690 h 3799846"/>
                  <a:gd name="connsiteX5" fmla="*/ 4429610 w 4430130"/>
                  <a:gd name="connsiteY5" fmla="*/ 1628294 h 3799846"/>
                  <a:gd name="connsiteX6" fmla="*/ 4415372 w 4430130"/>
                  <a:gd name="connsiteY6" fmla="*/ 1889861 h 3799846"/>
                  <a:gd name="connsiteX7" fmla="*/ 4384538 w 4430130"/>
                  <a:gd name="connsiteY7" fmla="*/ 2088440 h 3799846"/>
                  <a:gd name="connsiteX8" fmla="*/ 4343238 w 4430130"/>
                  <a:gd name="connsiteY8" fmla="*/ 2240911 h 3799846"/>
                  <a:gd name="connsiteX9" fmla="*/ 4186430 w 4430130"/>
                  <a:gd name="connsiteY9" fmla="*/ 2620815 h 3799846"/>
                  <a:gd name="connsiteX10" fmla="*/ 3932124 w 4430130"/>
                  <a:gd name="connsiteY10" fmla="*/ 3001945 h 3799846"/>
                  <a:gd name="connsiteX11" fmla="*/ 3681211 w 4430130"/>
                  <a:gd name="connsiteY11" fmla="*/ 3261249 h 3799846"/>
                  <a:gd name="connsiteX12" fmla="*/ 3468582 w 4430130"/>
                  <a:gd name="connsiteY12" fmla="*/ 3425034 h 3799846"/>
                  <a:gd name="connsiteX13" fmla="*/ 3082694 w 4430130"/>
                  <a:gd name="connsiteY13" fmla="*/ 3621134 h 3799846"/>
                  <a:gd name="connsiteX14" fmla="*/ 2891419 w 4430130"/>
                  <a:gd name="connsiteY14" fmla="*/ 3697068 h 3799846"/>
                  <a:gd name="connsiteX15" fmla="*/ 2581952 w 4430130"/>
                  <a:gd name="connsiteY15" fmla="*/ 3769296 h 3799846"/>
                  <a:gd name="connsiteX16" fmla="*/ 2358290 w 4430130"/>
                  <a:gd name="connsiteY16" fmla="*/ 3795038 h 3799846"/>
                  <a:gd name="connsiteX17" fmla="*/ 2282762 w 4430130"/>
                  <a:gd name="connsiteY17" fmla="*/ 3799846 h 3799846"/>
                  <a:gd name="connsiteX18" fmla="*/ 2161785 w 4430130"/>
                  <a:gd name="connsiteY18" fmla="*/ 3799846 h 3799846"/>
                  <a:gd name="connsiteX19" fmla="*/ 2092763 w 4430130"/>
                  <a:gd name="connsiteY19" fmla="*/ 3795509 h 3799846"/>
                  <a:gd name="connsiteX20" fmla="*/ 2066644 w 4430130"/>
                  <a:gd name="connsiteY20" fmla="*/ 3792774 h 3799846"/>
                  <a:gd name="connsiteX21" fmla="*/ 2062306 w 4430130"/>
                  <a:gd name="connsiteY21" fmla="*/ 3756661 h 3799846"/>
                  <a:gd name="connsiteX22" fmla="*/ 2172346 w 4430130"/>
                  <a:gd name="connsiteY22" fmla="*/ 3413625 h 3799846"/>
                  <a:gd name="connsiteX23" fmla="*/ 2267392 w 4430130"/>
                  <a:gd name="connsiteY23" fmla="*/ 3195904 h 3799846"/>
                  <a:gd name="connsiteX24" fmla="*/ 2394875 w 4430130"/>
                  <a:gd name="connsiteY24" fmla="*/ 3019672 h 3799846"/>
                  <a:gd name="connsiteX25" fmla="*/ 2449848 w 4430130"/>
                  <a:gd name="connsiteY25" fmla="*/ 2912556 h 3799846"/>
                  <a:gd name="connsiteX26" fmla="*/ 2369511 w 4430130"/>
                  <a:gd name="connsiteY26" fmla="*/ 2606011 h 3799846"/>
                  <a:gd name="connsiteX27" fmla="*/ 2199124 w 4430130"/>
                  <a:gd name="connsiteY27" fmla="*/ 2358588 h 3799846"/>
                  <a:gd name="connsiteX28" fmla="*/ 2135760 w 4430130"/>
                  <a:gd name="connsiteY28" fmla="*/ 2001126 h 3799846"/>
                  <a:gd name="connsiteX29" fmla="*/ 2308692 w 4430130"/>
                  <a:gd name="connsiteY29" fmla="*/ 1877320 h 3799846"/>
                  <a:gd name="connsiteX30" fmla="*/ 2463426 w 4430130"/>
                  <a:gd name="connsiteY30" fmla="*/ 1913151 h 3799846"/>
                  <a:gd name="connsiteX31" fmla="*/ 2582329 w 4430130"/>
                  <a:gd name="connsiteY31" fmla="*/ 1951811 h 3799846"/>
                  <a:gd name="connsiteX32" fmla="*/ 2733008 w 4430130"/>
                  <a:gd name="connsiteY32" fmla="*/ 2001974 h 3799846"/>
                  <a:gd name="connsiteX33" fmla="*/ 2876427 w 4430130"/>
                  <a:gd name="connsiteY33" fmla="*/ 2054778 h 3799846"/>
                  <a:gd name="connsiteX34" fmla="*/ 3046530 w 4430130"/>
                  <a:gd name="connsiteY34" fmla="*/ 2136341 h 3799846"/>
                  <a:gd name="connsiteX35" fmla="*/ 3183631 w 4430130"/>
                  <a:gd name="connsiteY35" fmla="*/ 2194802 h 3799846"/>
                  <a:gd name="connsiteX36" fmla="*/ 3402766 w 4430130"/>
                  <a:gd name="connsiteY36" fmla="*/ 2241571 h 3799846"/>
                  <a:gd name="connsiteX37" fmla="*/ 3578339 w 4430130"/>
                  <a:gd name="connsiteY37" fmla="*/ 2206212 h 3799846"/>
                  <a:gd name="connsiteX38" fmla="*/ 3793608 w 4430130"/>
                  <a:gd name="connsiteY38" fmla="*/ 2032808 h 3799846"/>
                  <a:gd name="connsiteX39" fmla="*/ 3761360 w 4430130"/>
                  <a:gd name="connsiteY39" fmla="*/ 1832060 h 3799846"/>
                  <a:gd name="connsiteX40" fmla="*/ 3636046 w 4430130"/>
                  <a:gd name="connsiteY40" fmla="*/ 1757663 h 3799846"/>
                  <a:gd name="connsiteX41" fmla="*/ 3513466 w 4430130"/>
                  <a:gd name="connsiteY41" fmla="*/ 1691753 h 3799846"/>
                  <a:gd name="connsiteX42" fmla="*/ 3390886 w 4430130"/>
                  <a:gd name="connsiteY42" fmla="*/ 1597272 h 3799846"/>
                  <a:gd name="connsiteX43" fmla="*/ 3359864 w 4430130"/>
                  <a:gd name="connsiteY43" fmla="*/ 1381908 h 3799846"/>
                  <a:gd name="connsiteX44" fmla="*/ 3474806 w 4430130"/>
                  <a:gd name="connsiteY44" fmla="*/ 1243770 h 3799846"/>
                  <a:gd name="connsiteX45" fmla="*/ 3721946 w 4430130"/>
                  <a:gd name="connsiteY45" fmla="*/ 1066783 h 3799846"/>
                  <a:gd name="connsiteX46" fmla="*/ 4071676 w 4430130"/>
                  <a:gd name="connsiteY46" fmla="*/ 568448 h 3799846"/>
                  <a:gd name="connsiteX47" fmla="*/ 4090723 w 4430130"/>
                  <a:gd name="connsiteY47" fmla="*/ 449640 h 3799846"/>
                  <a:gd name="connsiteX48" fmla="*/ 4099115 w 4430130"/>
                  <a:gd name="connsiteY48" fmla="*/ 430121 h 3799846"/>
                  <a:gd name="connsiteX49" fmla="*/ 684261 w 4430130"/>
                  <a:gd name="connsiteY49" fmla="*/ 363 h 3799846"/>
                  <a:gd name="connsiteX50" fmla="*/ 695635 w 4430130"/>
                  <a:gd name="connsiteY50" fmla="*/ 5242 h 3799846"/>
                  <a:gd name="connsiteX51" fmla="*/ 838960 w 4430130"/>
                  <a:gd name="connsiteY51" fmla="*/ 135648 h 3799846"/>
                  <a:gd name="connsiteX52" fmla="*/ 823213 w 4430130"/>
                  <a:gd name="connsiteY52" fmla="*/ 362233 h 3799846"/>
                  <a:gd name="connsiteX53" fmla="*/ 826796 w 4430130"/>
                  <a:gd name="connsiteY53" fmla="*/ 470858 h 3799846"/>
                  <a:gd name="connsiteX54" fmla="*/ 1086666 w 4430130"/>
                  <a:gd name="connsiteY54" fmla="*/ 690653 h 3799846"/>
                  <a:gd name="connsiteX55" fmla="*/ 1181430 w 4430130"/>
                  <a:gd name="connsiteY55" fmla="*/ 835486 h 3799846"/>
                  <a:gd name="connsiteX56" fmla="*/ 1190010 w 4430130"/>
                  <a:gd name="connsiteY56" fmla="*/ 945902 h 3799846"/>
                  <a:gd name="connsiteX57" fmla="*/ 1196800 w 4430130"/>
                  <a:gd name="connsiteY57" fmla="*/ 1180125 h 3799846"/>
                  <a:gd name="connsiteX58" fmla="*/ 1154368 w 4430130"/>
                  <a:gd name="connsiteY58" fmla="*/ 1329955 h 3799846"/>
                  <a:gd name="connsiteX59" fmla="*/ 935610 w 4430130"/>
                  <a:gd name="connsiteY59" fmla="*/ 1648758 h 3799846"/>
                  <a:gd name="connsiteX60" fmla="*/ 770220 w 4430130"/>
                  <a:gd name="connsiteY60" fmla="*/ 1904007 h 3799846"/>
                  <a:gd name="connsiteX61" fmla="*/ 737878 w 4430130"/>
                  <a:gd name="connsiteY61" fmla="*/ 1993113 h 3799846"/>
                  <a:gd name="connsiteX62" fmla="*/ 766637 w 4430130"/>
                  <a:gd name="connsiteY62" fmla="*/ 2092215 h 3799846"/>
                  <a:gd name="connsiteX63" fmla="*/ 920711 w 4430130"/>
                  <a:gd name="connsiteY63" fmla="*/ 2184055 h 3799846"/>
                  <a:gd name="connsiteX64" fmla="*/ 988036 w 4430130"/>
                  <a:gd name="connsiteY64" fmla="*/ 2218944 h 3799846"/>
                  <a:gd name="connsiteX65" fmla="*/ 1038388 w 4430130"/>
                  <a:gd name="connsiteY65" fmla="*/ 2335300 h 3799846"/>
                  <a:gd name="connsiteX66" fmla="*/ 849615 w 4430130"/>
                  <a:gd name="connsiteY66" fmla="*/ 2678713 h 3799846"/>
                  <a:gd name="connsiteX67" fmla="*/ 666876 w 4430130"/>
                  <a:gd name="connsiteY67" fmla="*/ 2739720 h 3799846"/>
                  <a:gd name="connsiteX68" fmla="*/ 606623 w 4430130"/>
                  <a:gd name="connsiteY68" fmla="*/ 2740097 h 3799846"/>
                  <a:gd name="connsiteX69" fmla="*/ 511483 w 4430130"/>
                  <a:gd name="connsiteY69" fmla="*/ 2821943 h 3799846"/>
                  <a:gd name="connsiteX70" fmla="*/ 504128 w 4430130"/>
                  <a:gd name="connsiteY70" fmla="*/ 2929248 h 3799846"/>
                  <a:gd name="connsiteX71" fmla="*/ 495170 w 4430130"/>
                  <a:gd name="connsiteY71" fmla="*/ 2967530 h 3799846"/>
                  <a:gd name="connsiteX72" fmla="*/ 343642 w 4430130"/>
                  <a:gd name="connsiteY72" fmla="*/ 2760464 h 3799846"/>
                  <a:gd name="connsiteX73" fmla="*/ 119698 w 4430130"/>
                  <a:gd name="connsiteY73" fmla="*/ 2292303 h 3799846"/>
                  <a:gd name="connsiteX74" fmla="*/ 12016 w 4430130"/>
                  <a:gd name="connsiteY74" fmla="*/ 1781804 h 3799846"/>
                  <a:gd name="connsiteX75" fmla="*/ 135 w 4430130"/>
                  <a:gd name="connsiteY75" fmla="*/ 1538624 h 3799846"/>
                  <a:gd name="connsiteX76" fmla="*/ 16259 w 4430130"/>
                  <a:gd name="connsiteY76" fmla="*/ 1334010 h 3799846"/>
                  <a:gd name="connsiteX77" fmla="*/ 48036 w 4430130"/>
                  <a:gd name="connsiteY77" fmla="*/ 1136184 h 3799846"/>
                  <a:gd name="connsiteX78" fmla="*/ 89430 w 4430130"/>
                  <a:gd name="connsiteY78" fmla="*/ 966364 h 3799846"/>
                  <a:gd name="connsiteX79" fmla="*/ 160432 w 4430130"/>
                  <a:gd name="connsiteY79" fmla="*/ 761750 h 3799846"/>
                  <a:gd name="connsiteX80" fmla="*/ 328744 w 4430130"/>
                  <a:gd name="connsiteY80" fmla="*/ 427012 h 3799846"/>
                  <a:gd name="connsiteX81" fmla="*/ 526286 w 4430130"/>
                  <a:gd name="connsiteY81" fmla="*/ 153847 h 3799846"/>
                  <a:gd name="connsiteX82" fmla="*/ 671685 w 4430130"/>
                  <a:gd name="connsiteY82" fmla="*/ 2413 h 3799846"/>
                  <a:gd name="connsiteX83" fmla="*/ 684261 w 4430130"/>
                  <a:gd name="connsiteY83" fmla="*/ 363 h 3799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4430130" h="3799846">
                    <a:moveTo>
                      <a:pt x="4099115" y="430121"/>
                    </a:moveTo>
                    <a:cubicBezTo>
                      <a:pt x="4140604" y="483302"/>
                      <a:pt x="4168137" y="544498"/>
                      <a:pt x="4199159" y="603619"/>
                    </a:cubicBezTo>
                    <a:cubicBezTo>
                      <a:pt x="4249417" y="699326"/>
                      <a:pt x="4290435" y="799370"/>
                      <a:pt x="4322683" y="902243"/>
                    </a:cubicBezTo>
                    <a:cubicBezTo>
                      <a:pt x="4344653" y="972113"/>
                      <a:pt x="4363323" y="1043304"/>
                      <a:pt x="4379541" y="1115155"/>
                    </a:cubicBezTo>
                    <a:cubicBezTo>
                      <a:pt x="4401040" y="1210579"/>
                      <a:pt x="4413674" y="1307040"/>
                      <a:pt x="4424613" y="1403690"/>
                    </a:cubicBezTo>
                    <a:cubicBezTo>
                      <a:pt x="4433099" y="1478180"/>
                      <a:pt x="4426404" y="1553426"/>
                      <a:pt x="4429610" y="1628294"/>
                    </a:cubicBezTo>
                    <a:cubicBezTo>
                      <a:pt x="4433287" y="1716174"/>
                      <a:pt x="4416315" y="1802452"/>
                      <a:pt x="4415372" y="1889861"/>
                    </a:cubicBezTo>
                    <a:cubicBezTo>
                      <a:pt x="4413015" y="1957280"/>
                      <a:pt x="4398117" y="2022813"/>
                      <a:pt x="4384538" y="2088440"/>
                    </a:cubicBezTo>
                    <a:cubicBezTo>
                      <a:pt x="4373883" y="2139924"/>
                      <a:pt x="4359079" y="2190842"/>
                      <a:pt x="4343238" y="2240911"/>
                    </a:cubicBezTo>
                    <a:cubicBezTo>
                      <a:pt x="4301844" y="2371789"/>
                      <a:pt x="4250643" y="2499084"/>
                      <a:pt x="4186430" y="2620815"/>
                    </a:cubicBezTo>
                    <a:cubicBezTo>
                      <a:pt x="4114768" y="2756596"/>
                      <a:pt x="4028679" y="2882382"/>
                      <a:pt x="3932124" y="3001945"/>
                    </a:cubicBezTo>
                    <a:cubicBezTo>
                      <a:pt x="3856124" y="3096143"/>
                      <a:pt x="3768809" y="3179120"/>
                      <a:pt x="3681211" y="3261249"/>
                    </a:cubicBezTo>
                    <a:cubicBezTo>
                      <a:pt x="3616244" y="3322162"/>
                      <a:pt x="3541848" y="3373551"/>
                      <a:pt x="3468582" y="3425034"/>
                    </a:cubicBezTo>
                    <a:cubicBezTo>
                      <a:pt x="3341099" y="3505843"/>
                      <a:pt x="3178888" y="3575795"/>
                      <a:pt x="3082694" y="3621134"/>
                    </a:cubicBezTo>
                    <a:cubicBezTo>
                      <a:pt x="2986500" y="3666473"/>
                      <a:pt x="2975862" y="3657578"/>
                      <a:pt x="2891419" y="3697068"/>
                    </a:cubicBezTo>
                    <a:cubicBezTo>
                      <a:pt x="2789772" y="3727619"/>
                      <a:pt x="2687465" y="3754209"/>
                      <a:pt x="2581952" y="3769296"/>
                    </a:cubicBezTo>
                    <a:cubicBezTo>
                      <a:pt x="2507555" y="3779951"/>
                      <a:pt x="2433724" y="3794189"/>
                      <a:pt x="2358290" y="3795038"/>
                    </a:cubicBezTo>
                    <a:cubicBezTo>
                      <a:pt x="2333303" y="3800412"/>
                      <a:pt x="2307561" y="3792020"/>
                      <a:pt x="2282762" y="3799846"/>
                    </a:cubicBezTo>
                    <a:lnTo>
                      <a:pt x="2161785" y="3799846"/>
                    </a:lnTo>
                    <a:cubicBezTo>
                      <a:pt x="2139155" y="3792209"/>
                      <a:pt x="2115582" y="3799941"/>
                      <a:pt x="2092763" y="3795509"/>
                    </a:cubicBezTo>
                    <a:lnTo>
                      <a:pt x="2066644" y="3792774"/>
                    </a:lnTo>
                    <a:cubicBezTo>
                      <a:pt x="2056649" y="3781742"/>
                      <a:pt x="2060326" y="3769107"/>
                      <a:pt x="2062306" y="3756661"/>
                    </a:cubicBezTo>
                    <a:cubicBezTo>
                      <a:pt x="2081071" y="3636532"/>
                      <a:pt x="2125953" y="3524701"/>
                      <a:pt x="2172346" y="3413625"/>
                    </a:cubicBezTo>
                    <a:cubicBezTo>
                      <a:pt x="2202802" y="3340548"/>
                      <a:pt x="2232127" y="3266906"/>
                      <a:pt x="2267392" y="3195904"/>
                    </a:cubicBezTo>
                    <a:cubicBezTo>
                      <a:pt x="2300112" y="3129994"/>
                      <a:pt x="2341129" y="3070024"/>
                      <a:pt x="2394875" y="3019672"/>
                    </a:cubicBezTo>
                    <a:cubicBezTo>
                      <a:pt x="2426463" y="2990064"/>
                      <a:pt x="2444662" y="2955647"/>
                      <a:pt x="2449848" y="2912556"/>
                    </a:cubicBezTo>
                    <a:cubicBezTo>
                      <a:pt x="2463426" y="2799593"/>
                      <a:pt x="2441456" y="2697569"/>
                      <a:pt x="2369511" y="2606011"/>
                    </a:cubicBezTo>
                    <a:cubicBezTo>
                      <a:pt x="2307655" y="2527277"/>
                      <a:pt x="2243348" y="2450146"/>
                      <a:pt x="2199124" y="2358588"/>
                    </a:cubicBezTo>
                    <a:cubicBezTo>
                      <a:pt x="2144152" y="2244872"/>
                      <a:pt x="2125860" y="2125403"/>
                      <a:pt x="2135760" y="2001126"/>
                    </a:cubicBezTo>
                    <a:cubicBezTo>
                      <a:pt x="2143398" y="1905230"/>
                      <a:pt x="2217606" y="1853652"/>
                      <a:pt x="2308692" y="1877320"/>
                    </a:cubicBezTo>
                    <a:cubicBezTo>
                      <a:pt x="2363382" y="1876094"/>
                      <a:pt x="2412131" y="1900044"/>
                      <a:pt x="2463426" y="1913151"/>
                    </a:cubicBezTo>
                    <a:cubicBezTo>
                      <a:pt x="2503972" y="1923523"/>
                      <a:pt x="2542726" y="1938704"/>
                      <a:pt x="2582329" y="1951811"/>
                    </a:cubicBezTo>
                    <a:cubicBezTo>
                      <a:pt x="2632587" y="1968500"/>
                      <a:pt x="2682373" y="1986982"/>
                      <a:pt x="2733008" y="2001974"/>
                    </a:cubicBezTo>
                    <a:cubicBezTo>
                      <a:pt x="2782229" y="2016590"/>
                      <a:pt x="2829846" y="2034222"/>
                      <a:pt x="2876427" y="2054778"/>
                    </a:cubicBezTo>
                    <a:cubicBezTo>
                      <a:pt x="2933945" y="2080143"/>
                      <a:pt x="2989294" y="2110411"/>
                      <a:pt x="3046530" y="2136341"/>
                    </a:cubicBezTo>
                    <a:cubicBezTo>
                      <a:pt x="3091790" y="2156802"/>
                      <a:pt x="3136013" y="2179810"/>
                      <a:pt x="3183631" y="2194802"/>
                    </a:cubicBezTo>
                    <a:cubicBezTo>
                      <a:pt x="3255764" y="2214792"/>
                      <a:pt x="3327144" y="2239120"/>
                      <a:pt x="3402766" y="2241571"/>
                    </a:cubicBezTo>
                    <a:cubicBezTo>
                      <a:pt x="3463679" y="2243551"/>
                      <a:pt x="3523932" y="2232802"/>
                      <a:pt x="3578339" y="2206212"/>
                    </a:cubicBezTo>
                    <a:cubicBezTo>
                      <a:pt x="3662731" y="2165100"/>
                      <a:pt x="3736939" y="2109185"/>
                      <a:pt x="3793608" y="2032808"/>
                    </a:cubicBezTo>
                    <a:cubicBezTo>
                      <a:pt x="3851787" y="1954357"/>
                      <a:pt x="3841037" y="1889861"/>
                      <a:pt x="3761360" y="1832060"/>
                    </a:cubicBezTo>
                    <a:cubicBezTo>
                      <a:pt x="3721851" y="1803395"/>
                      <a:pt x="3679326" y="1779633"/>
                      <a:pt x="3636046" y="1757663"/>
                    </a:cubicBezTo>
                    <a:cubicBezTo>
                      <a:pt x="3594651" y="1736636"/>
                      <a:pt x="3554954" y="1712591"/>
                      <a:pt x="3513466" y="1691753"/>
                    </a:cubicBezTo>
                    <a:cubicBezTo>
                      <a:pt x="3469903" y="1663748"/>
                      <a:pt x="3426528" y="1635649"/>
                      <a:pt x="3390886" y="1597272"/>
                    </a:cubicBezTo>
                    <a:cubicBezTo>
                      <a:pt x="3329596" y="1531267"/>
                      <a:pt x="3319129" y="1462528"/>
                      <a:pt x="3359864" y="1381908"/>
                    </a:cubicBezTo>
                    <a:cubicBezTo>
                      <a:pt x="3387491" y="1327124"/>
                      <a:pt x="3430111" y="1284315"/>
                      <a:pt x="3474806" y="1243770"/>
                    </a:cubicBezTo>
                    <a:cubicBezTo>
                      <a:pt x="3550334" y="1175313"/>
                      <a:pt x="3634914" y="1119115"/>
                      <a:pt x="3721946" y="1066783"/>
                    </a:cubicBezTo>
                    <a:cubicBezTo>
                      <a:pt x="3912605" y="952218"/>
                      <a:pt x="4026416" y="784566"/>
                      <a:pt x="4071676" y="568448"/>
                    </a:cubicBezTo>
                    <a:cubicBezTo>
                      <a:pt x="4079880" y="529128"/>
                      <a:pt x="4088743" y="489902"/>
                      <a:pt x="4090723" y="449640"/>
                    </a:cubicBezTo>
                    <a:cubicBezTo>
                      <a:pt x="4091101" y="442285"/>
                      <a:pt x="4091949" y="434741"/>
                      <a:pt x="4099115" y="430121"/>
                    </a:cubicBezTo>
                    <a:close/>
                    <a:moveTo>
                      <a:pt x="684261" y="363"/>
                    </a:moveTo>
                    <a:cubicBezTo>
                      <a:pt x="688281" y="1141"/>
                      <a:pt x="692099" y="3074"/>
                      <a:pt x="695635" y="5242"/>
                    </a:cubicBezTo>
                    <a:cubicBezTo>
                      <a:pt x="751928" y="39282"/>
                      <a:pt x="806995" y="74547"/>
                      <a:pt x="838960" y="135648"/>
                    </a:cubicBezTo>
                    <a:cubicBezTo>
                      <a:pt x="880354" y="214665"/>
                      <a:pt x="874697" y="290382"/>
                      <a:pt x="823213" y="362233"/>
                    </a:cubicBezTo>
                    <a:cubicBezTo>
                      <a:pt x="790305" y="408059"/>
                      <a:pt x="790682" y="426352"/>
                      <a:pt x="826796" y="470858"/>
                    </a:cubicBezTo>
                    <a:cubicBezTo>
                      <a:pt x="899590" y="560530"/>
                      <a:pt x="985961" y="634266"/>
                      <a:pt x="1086666" y="690653"/>
                    </a:cubicBezTo>
                    <a:cubicBezTo>
                      <a:pt x="1144090" y="722807"/>
                      <a:pt x="1175301" y="771367"/>
                      <a:pt x="1181430" y="835486"/>
                    </a:cubicBezTo>
                    <a:cubicBezTo>
                      <a:pt x="1184919" y="872166"/>
                      <a:pt x="1191613" y="908751"/>
                      <a:pt x="1190010" y="945902"/>
                    </a:cubicBezTo>
                    <a:cubicBezTo>
                      <a:pt x="1186616" y="1024071"/>
                      <a:pt x="1192367" y="1102145"/>
                      <a:pt x="1196800" y="1180125"/>
                    </a:cubicBezTo>
                    <a:cubicBezTo>
                      <a:pt x="1200005" y="1235663"/>
                      <a:pt x="1183504" y="1284695"/>
                      <a:pt x="1154368" y="1329955"/>
                    </a:cubicBezTo>
                    <a:cubicBezTo>
                      <a:pt x="1084497" y="1438297"/>
                      <a:pt x="1010760" y="1543999"/>
                      <a:pt x="935610" y="1648758"/>
                    </a:cubicBezTo>
                    <a:cubicBezTo>
                      <a:pt x="876488" y="1731169"/>
                      <a:pt x="817650" y="1813863"/>
                      <a:pt x="770220" y="1904007"/>
                    </a:cubicBezTo>
                    <a:cubicBezTo>
                      <a:pt x="755416" y="1932200"/>
                      <a:pt x="744384" y="1961714"/>
                      <a:pt x="737878" y="1993113"/>
                    </a:cubicBezTo>
                    <a:cubicBezTo>
                      <a:pt x="729864" y="2031679"/>
                      <a:pt x="740613" y="2063927"/>
                      <a:pt x="766637" y="2092215"/>
                    </a:cubicBezTo>
                    <a:cubicBezTo>
                      <a:pt x="808786" y="2138135"/>
                      <a:pt x="865739" y="2159634"/>
                      <a:pt x="920711" y="2184055"/>
                    </a:cubicBezTo>
                    <a:cubicBezTo>
                      <a:pt x="944001" y="2194427"/>
                      <a:pt x="966349" y="2205648"/>
                      <a:pt x="988036" y="2218944"/>
                    </a:cubicBezTo>
                    <a:cubicBezTo>
                      <a:pt x="1032636" y="2246288"/>
                      <a:pt x="1049609" y="2286739"/>
                      <a:pt x="1038388" y="2335300"/>
                    </a:cubicBezTo>
                    <a:cubicBezTo>
                      <a:pt x="1008026" y="2467215"/>
                      <a:pt x="954751" y="2587626"/>
                      <a:pt x="849615" y="2678713"/>
                    </a:cubicBezTo>
                    <a:cubicBezTo>
                      <a:pt x="797471" y="2723973"/>
                      <a:pt x="733635" y="2737080"/>
                      <a:pt x="666876" y="2739720"/>
                    </a:cubicBezTo>
                    <a:cubicBezTo>
                      <a:pt x="646792" y="2740474"/>
                      <a:pt x="626708" y="2739343"/>
                      <a:pt x="606623" y="2740097"/>
                    </a:cubicBezTo>
                    <a:cubicBezTo>
                      <a:pt x="547974" y="2742455"/>
                      <a:pt x="522797" y="2764896"/>
                      <a:pt x="511483" y="2821943"/>
                    </a:cubicBezTo>
                    <a:cubicBezTo>
                      <a:pt x="504411" y="2857491"/>
                      <a:pt x="504128" y="2893228"/>
                      <a:pt x="504128" y="2929248"/>
                    </a:cubicBezTo>
                    <a:cubicBezTo>
                      <a:pt x="504128" y="2942260"/>
                      <a:pt x="507428" y="2956875"/>
                      <a:pt x="495170" y="2967530"/>
                    </a:cubicBezTo>
                    <a:cubicBezTo>
                      <a:pt x="436332" y="2904637"/>
                      <a:pt x="389940" y="2832504"/>
                      <a:pt x="343642" y="2760464"/>
                    </a:cubicBezTo>
                    <a:cubicBezTo>
                      <a:pt x="249444" y="2613746"/>
                      <a:pt x="175613" y="2457315"/>
                      <a:pt x="119698" y="2292303"/>
                    </a:cubicBezTo>
                    <a:cubicBezTo>
                      <a:pt x="63499" y="2126443"/>
                      <a:pt x="27008" y="1956622"/>
                      <a:pt x="12016" y="1781804"/>
                    </a:cubicBezTo>
                    <a:cubicBezTo>
                      <a:pt x="5038" y="1700713"/>
                      <a:pt x="1549" y="1619810"/>
                      <a:pt x="135" y="1538624"/>
                    </a:cubicBezTo>
                    <a:cubicBezTo>
                      <a:pt x="-1374" y="1469885"/>
                      <a:pt x="10130" y="1401995"/>
                      <a:pt x="16259" y="1334010"/>
                    </a:cubicBezTo>
                    <a:cubicBezTo>
                      <a:pt x="22199" y="1267911"/>
                      <a:pt x="32760" y="1201718"/>
                      <a:pt x="48036" y="1136184"/>
                    </a:cubicBezTo>
                    <a:cubicBezTo>
                      <a:pt x="61237" y="1079420"/>
                      <a:pt x="73023" y="1022374"/>
                      <a:pt x="89430" y="966364"/>
                    </a:cubicBezTo>
                    <a:cubicBezTo>
                      <a:pt x="109703" y="896965"/>
                      <a:pt x="134219" y="829169"/>
                      <a:pt x="160432" y="761750"/>
                    </a:cubicBezTo>
                    <a:cubicBezTo>
                      <a:pt x="205881" y="644638"/>
                      <a:pt x="263022" y="533939"/>
                      <a:pt x="328744" y="427012"/>
                    </a:cubicBezTo>
                    <a:cubicBezTo>
                      <a:pt x="387771" y="330834"/>
                      <a:pt x="453398" y="239936"/>
                      <a:pt x="526286" y="153847"/>
                    </a:cubicBezTo>
                    <a:cubicBezTo>
                      <a:pt x="571641" y="100194"/>
                      <a:pt x="617844" y="47768"/>
                      <a:pt x="671685" y="2413"/>
                    </a:cubicBezTo>
                    <a:cubicBezTo>
                      <a:pt x="676022" y="-38"/>
                      <a:pt x="680242" y="-415"/>
                      <a:pt x="684261" y="363"/>
                    </a:cubicBezTo>
                    <a:close/>
                  </a:path>
                </a:pathLst>
              </a:custGeom>
              <a:solidFill>
                <a:schemeClr val="accent3"/>
              </a:solidFill>
              <a:ln w="9429" cap="flat">
                <a:noFill/>
                <a:prstDash val="solid"/>
                <a:miter/>
              </a:ln>
            </p:spPr>
            <p:txBody>
              <a:bodyPr rtlCol="0" anchor="ctr"/>
              <a:lstStyle/>
              <a:p>
                <a:endParaRPr lang="en-US" dirty="0"/>
              </a:p>
            </p:txBody>
          </p:sp>
          <p:sp>
            <p:nvSpPr>
              <p:cNvPr id="50" name="Freeform: Shape 43">
                <a:extLst>
                  <a:ext uri="{FF2B5EF4-FFF2-40B4-BE49-F238E27FC236}">
                    <a16:creationId xmlns:a16="http://schemas.microsoft.com/office/drawing/2014/main" id="{5159C28E-76B0-4F8E-9556-126CDF210AB2}"/>
                  </a:ext>
                </a:extLst>
              </p:cNvPr>
              <p:cNvSpPr/>
              <p:nvPr/>
            </p:nvSpPr>
            <p:spPr>
              <a:xfrm>
                <a:off x="4551307" y="576748"/>
                <a:ext cx="3613090" cy="3894379"/>
              </a:xfrm>
              <a:custGeom>
                <a:avLst/>
                <a:gdLst>
                  <a:gd name="connsiteX0" fmla="*/ 1463640 w 3613090"/>
                  <a:gd name="connsiteY0" fmla="*/ 1895557 h 3894379"/>
                  <a:gd name="connsiteX1" fmla="*/ 1531588 w 3613090"/>
                  <a:gd name="connsiteY1" fmla="*/ 1897348 h 3894379"/>
                  <a:gd name="connsiteX2" fmla="*/ 1674913 w 3613090"/>
                  <a:gd name="connsiteY2" fmla="*/ 1928465 h 3894379"/>
                  <a:gd name="connsiteX3" fmla="*/ 1813522 w 3613090"/>
                  <a:gd name="connsiteY3" fmla="*/ 1978911 h 3894379"/>
                  <a:gd name="connsiteX4" fmla="*/ 1714610 w 3613090"/>
                  <a:gd name="connsiteY4" fmla="*/ 1993621 h 3894379"/>
                  <a:gd name="connsiteX5" fmla="*/ 1648228 w 3613090"/>
                  <a:gd name="connsiteY5" fmla="*/ 2108940 h 3894379"/>
                  <a:gd name="connsiteX6" fmla="*/ 1754495 w 3613090"/>
                  <a:gd name="connsiteY6" fmla="*/ 2533256 h 3894379"/>
                  <a:gd name="connsiteX7" fmla="*/ 1880658 w 3613090"/>
                  <a:gd name="connsiteY7" fmla="*/ 2702699 h 3894379"/>
                  <a:gd name="connsiteX8" fmla="*/ 1961656 w 3613090"/>
                  <a:gd name="connsiteY8" fmla="*/ 3022633 h 3894379"/>
                  <a:gd name="connsiteX9" fmla="*/ 1904703 w 3613090"/>
                  <a:gd name="connsiteY9" fmla="*/ 3128052 h 3894379"/>
                  <a:gd name="connsiteX10" fmla="*/ 1738560 w 3613090"/>
                  <a:gd name="connsiteY10" fmla="*/ 3390373 h 3894379"/>
                  <a:gd name="connsiteX11" fmla="*/ 1616074 w 3613090"/>
                  <a:gd name="connsiteY11" fmla="*/ 3698426 h 3894379"/>
                  <a:gd name="connsiteX12" fmla="*/ 1571380 w 3613090"/>
                  <a:gd name="connsiteY12" fmla="*/ 3894366 h 3894379"/>
                  <a:gd name="connsiteX13" fmla="*/ 1279262 w 3613090"/>
                  <a:gd name="connsiteY13" fmla="*/ 3856366 h 3894379"/>
                  <a:gd name="connsiteX14" fmla="*/ 1322165 w 3613090"/>
                  <a:gd name="connsiteY14" fmla="*/ 3694466 h 3894379"/>
                  <a:gd name="connsiteX15" fmla="*/ 1419380 w 3613090"/>
                  <a:gd name="connsiteY15" fmla="*/ 3453738 h 3894379"/>
                  <a:gd name="connsiteX16" fmla="*/ 1597310 w 3613090"/>
                  <a:gd name="connsiteY16" fmla="*/ 3142950 h 3894379"/>
                  <a:gd name="connsiteX17" fmla="*/ 1645399 w 3613090"/>
                  <a:gd name="connsiteY17" fmla="*/ 3099670 h 3894379"/>
                  <a:gd name="connsiteX18" fmla="*/ 1683399 w 3613090"/>
                  <a:gd name="connsiteY18" fmla="*/ 2992648 h 3894379"/>
                  <a:gd name="connsiteX19" fmla="*/ 1648605 w 3613090"/>
                  <a:gd name="connsiteY19" fmla="*/ 2760312 h 3894379"/>
                  <a:gd name="connsiteX20" fmla="*/ 1541772 w 3613090"/>
                  <a:gd name="connsiteY20" fmla="*/ 2603127 h 3894379"/>
                  <a:gd name="connsiteX21" fmla="*/ 1371103 w 3613090"/>
                  <a:gd name="connsiteY21" fmla="*/ 2306294 h 3894379"/>
                  <a:gd name="connsiteX22" fmla="*/ 1344607 w 3613090"/>
                  <a:gd name="connsiteY22" fmla="*/ 2019457 h 3894379"/>
                  <a:gd name="connsiteX23" fmla="*/ 1463640 w 3613090"/>
                  <a:gd name="connsiteY23" fmla="*/ 1895557 h 3894379"/>
                  <a:gd name="connsiteX24" fmla="*/ 3447701 w 3613090"/>
                  <a:gd name="connsiteY24" fmla="*/ 303713 h 3894379"/>
                  <a:gd name="connsiteX25" fmla="*/ 3500505 w 3613090"/>
                  <a:gd name="connsiteY25" fmla="*/ 363400 h 3894379"/>
                  <a:gd name="connsiteX26" fmla="*/ 3613090 w 3613090"/>
                  <a:gd name="connsiteY26" fmla="*/ 531806 h 3894379"/>
                  <a:gd name="connsiteX27" fmla="*/ 3469765 w 3613090"/>
                  <a:gd name="connsiteY27" fmla="*/ 966588 h 3894379"/>
                  <a:gd name="connsiteX28" fmla="*/ 3237712 w 3613090"/>
                  <a:gd name="connsiteY28" fmla="*/ 1176766 h 3894379"/>
                  <a:gd name="connsiteX29" fmla="*/ 2944745 w 3613090"/>
                  <a:gd name="connsiteY29" fmla="*/ 1399673 h 3894379"/>
                  <a:gd name="connsiteX30" fmla="*/ 2876949 w 3613090"/>
                  <a:gd name="connsiteY30" fmla="*/ 1494060 h 3894379"/>
                  <a:gd name="connsiteX31" fmla="*/ 2908443 w 3613090"/>
                  <a:gd name="connsiteY31" fmla="*/ 1691602 h 3894379"/>
                  <a:gd name="connsiteX32" fmla="*/ 3028289 w 3613090"/>
                  <a:gd name="connsiteY32" fmla="*/ 1788629 h 3894379"/>
                  <a:gd name="connsiteX33" fmla="*/ 3028198 w 3613090"/>
                  <a:gd name="connsiteY33" fmla="*/ 1788631 h 3894379"/>
                  <a:gd name="connsiteX34" fmla="*/ 3174995 w 3613090"/>
                  <a:gd name="connsiteY34" fmla="*/ 1862130 h 3894379"/>
                  <a:gd name="connsiteX35" fmla="*/ 3310411 w 3613090"/>
                  <a:gd name="connsiteY35" fmla="*/ 1954301 h 3894379"/>
                  <a:gd name="connsiteX36" fmla="*/ 3329740 w 3613090"/>
                  <a:gd name="connsiteY36" fmla="*/ 2117049 h 3894379"/>
                  <a:gd name="connsiteX37" fmla="*/ 3149170 w 3613090"/>
                  <a:gd name="connsiteY37" fmla="*/ 2286587 h 3894379"/>
                  <a:gd name="connsiteX38" fmla="*/ 2937485 w 3613090"/>
                  <a:gd name="connsiteY38" fmla="*/ 2351743 h 3894379"/>
                  <a:gd name="connsiteX39" fmla="*/ 2752011 w 3613090"/>
                  <a:gd name="connsiteY39" fmla="*/ 2319589 h 3894379"/>
                  <a:gd name="connsiteX40" fmla="*/ 2697416 w 3613090"/>
                  <a:gd name="connsiteY40" fmla="*/ 2296393 h 3894379"/>
                  <a:gd name="connsiteX41" fmla="*/ 3048089 w 3613090"/>
                  <a:gd name="connsiteY41" fmla="*/ 2147883 h 3894379"/>
                  <a:gd name="connsiteX42" fmla="*/ 3146719 w 3613090"/>
                  <a:gd name="connsiteY42" fmla="*/ 2031903 h 3894379"/>
                  <a:gd name="connsiteX43" fmla="*/ 3106079 w 3613090"/>
                  <a:gd name="connsiteY43" fmla="*/ 1854634 h 3894379"/>
                  <a:gd name="connsiteX44" fmla="*/ 3014898 w 3613090"/>
                  <a:gd name="connsiteY44" fmla="*/ 1788912 h 3894379"/>
                  <a:gd name="connsiteX45" fmla="*/ 3014989 w 3613090"/>
                  <a:gd name="connsiteY45" fmla="*/ 1788910 h 3894379"/>
                  <a:gd name="connsiteX46" fmla="*/ 2927974 w 3613090"/>
                  <a:gd name="connsiteY46" fmla="*/ 1746893 h 3894379"/>
                  <a:gd name="connsiteX47" fmla="*/ 2843287 w 3613090"/>
                  <a:gd name="connsiteY47" fmla="*/ 1700277 h 3894379"/>
                  <a:gd name="connsiteX48" fmla="*/ 2682047 w 3613090"/>
                  <a:gd name="connsiteY48" fmla="*/ 1575057 h 3894379"/>
                  <a:gd name="connsiteX49" fmla="*/ 2668375 w 3613090"/>
                  <a:gd name="connsiteY49" fmla="*/ 1356864 h 3894379"/>
                  <a:gd name="connsiteX50" fmla="*/ 2887133 w 3613090"/>
                  <a:gd name="connsiteY50" fmla="*/ 1140463 h 3894379"/>
                  <a:gd name="connsiteX51" fmla="*/ 3162372 w 3613090"/>
                  <a:gd name="connsiteY51" fmla="*/ 951501 h 3894379"/>
                  <a:gd name="connsiteX52" fmla="*/ 3398198 w 3613090"/>
                  <a:gd name="connsiteY52" fmla="*/ 592625 h 3894379"/>
                  <a:gd name="connsiteX53" fmla="*/ 3447701 w 3613090"/>
                  <a:gd name="connsiteY53" fmla="*/ 303713 h 3894379"/>
                  <a:gd name="connsiteX54" fmla="*/ 286460 w 3613090"/>
                  <a:gd name="connsiteY54" fmla="*/ 0 h 3894379"/>
                  <a:gd name="connsiteX55" fmla="*/ 389333 w 3613090"/>
                  <a:gd name="connsiteY55" fmla="*/ 42243 h 3894379"/>
                  <a:gd name="connsiteX56" fmla="*/ 548687 w 3613090"/>
                  <a:gd name="connsiteY56" fmla="*/ 202163 h 3894379"/>
                  <a:gd name="connsiteX57" fmla="*/ 525585 w 3613090"/>
                  <a:gd name="connsiteY57" fmla="*/ 398102 h 3894379"/>
                  <a:gd name="connsiteX58" fmla="*/ 500598 w 3613090"/>
                  <a:gd name="connsiteY58" fmla="*/ 494469 h 3894379"/>
                  <a:gd name="connsiteX59" fmla="*/ 542181 w 3613090"/>
                  <a:gd name="connsiteY59" fmla="*/ 548027 h 3894379"/>
                  <a:gd name="connsiteX60" fmla="*/ 794979 w 3613090"/>
                  <a:gd name="connsiteY60" fmla="*/ 755847 h 3894379"/>
                  <a:gd name="connsiteX61" fmla="*/ 893137 w 3613090"/>
                  <a:gd name="connsiteY61" fmla="*/ 892760 h 3894379"/>
                  <a:gd name="connsiteX62" fmla="*/ 902283 w 3613090"/>
                  <a:gd name="connsiteY62" fmla="*/ 1068992 h 3894379"/>
                  <a:gd name="connsiteX63" fmla="*/ 911996 w 3613090"/>
                  <a:gd name="connsiteY63" fmla="*/ 1232778 h 3894379"/>
                  <a:gd name="connsiteX64" fmla="*/ 856363 w 3613090"/>
                  <a:gd name="connsiteY64" fmla="*/ 1437864 h 3894379"/>
                  <a:gd name="connsiteX65" fmla="*/ 643545 w 3613090"/>
                  <a:gd name="connsiteY65" fmla="*/ 1747991 h 3894379"/>
                  <a:gd name="connsiteX66" fmla="*/ 476836 w 3613090"/>
                  <a:gd name="connsiteY66" fmla="*/ 1998055 h 3894379"/>
                  <a:gd name="connsiteX67" fmla="*/ 431199 w 3613090"/>
                  <a:gd name="connsiteY67" fmla="*/ 2163727 h 3894379"/>
                  <a:gd name="connsiteX68" fmla="*/ 452038 w 3613090"/>
                  <a:gd name="connsiteY68" fmla="*/ 2213701 h 3894379"/>
                  <a:gd name="connsiteX69" fmla="*/ 626384 w 3613090"/>
                  <a:gd name="connsiteY69" fmla="*/ 2325061 h 3894379"/>
                  <a:gd name="connsiteX70" fmla="*/ 710399 w 3613090"/>
                  <a:gd name="connsiteY70" fmla="*/ 2369944 h 3894379"/>
                  <a:gd name="connsiteX71" fmla="*/ 746230 w 3613090"/>
                  <a:gd name="connsiteY71" fmla="*/ 2500350 h 3894379"/>
                  <a:gd name="connsiteX72" fmla="*/ 623178 w 3613090"/>
                  <a:gd name="connsiteY72" fmla="*/ 2754374 h 3894379"/>
                  <a:gd name="connsiteX73" fmla="*/ 403289 w 3613090"/>
                  <a:gd name="connsiteY73" fmla="*/ 2885534 h 3894379"/>
                  <a:gd name="connsiteX74" fmla="*/ 264584 w 3613090"/>
                  <a:gd name="connsiteY74" fmla="*/ 2896567 h 3894379"/>
                  <a:gd name="connsiteX75" fmla="*/ 191319 w 3613090"/>
                  <a:gd name="connsiteY75" fmla="*/ 2999440 h 3894379"/>
                  <a:gd name="connsiteX76" fmla="*/ 189433 w 3613090"/>
                  <a:gd name="connsiteY76" fmla="*/ 3275339 h 3894379"/>
                  <a:gd name="connsiteX77" fmla="*/ 0 w 3613090"/>
                  <a:gd name="connsiteY77" fmla="*/ 3069121 h 3894379"/>
                  <a:gd name="connsiteX78" fmla="*/ 6506 w 3613090"/>
                  <a:gd name="connsiteY78" fmla="*/ 2927117 h 3894379"/>
                  <a:gd name="connsiteX79" fmla="*/ 111642 w 3613090"/>
                  <a:gd name="connsiteY79" fmla="*/ 2832919 h 3894379"/>
                  <a:gd name="connsiteX80" fmla="*/ 270619 w 3613090"/>
                  <a:gd name="connsiteY80" fmla="*/ 2816229 h 3894379"/>
                  <a:gd name="connsiteX81" fmla="*/ 422618 w 3613090"/>
                  <a:gd name="connsiteY81" fmla="*/ 2694592 h 3894379"/>
                  <a:gd name="connsiteX82" fmla="*/ 531055 w 3613090"/>
                  <a:gd name="connsiteY82" fmla="*/ 2463765 h 3894379"/>
                  <a:gd name="connsiteX83" fmla="*/ 476176 w 3613090"/>
                  <a:gd name="connsiteY83" fmla="*/ 2320440 h 3894379"/>
                  <a:gd name="connsiteX84" fmla="*/ 368212 w 3613090"/>
                  <a:gd name="connsiteY84" fmla="*/ 2269051 h 3894379"/>
                  <a:gd name="connsiteX85" fmla="*/ 275334 w 3613090"/>
                  <a:gd name="connsiteY85" fmla="*/ 2210213 h 3894379"/>
                  <a:gd name="connsiteX86" fmla="*/ 240445 w 3613090"/>
                  <a:gd name="connsiteY86" fmla="*/ 2067077 h 3894379"/>
                  <a:gd name="connsiteX87" fmla="*/ 375095 w 3613090"/>
                  <a:gd name="connsiteY87" fmla="*/ 1828517 h 3894379"/>
                  <a:gd name="connsiteX88" fmla="*/ 612052 w 3613090"/>
                  <a:gd name="connsiteY88" fmla="*/ 1486047 h 3894379"/>
                  <a:gd name="connsiteX89" fmla="*/ 688052 w 3613090"/>
                  <a:gd name="connsiteY89" fmla="*/ 1345363 h 3894379"/>
                  <a:gd name="connsiteX90" fmla="*/ 691257 w 3613090"/>
                  <a:gd name="connsiteY90" fmla="*/ 1225706 h 3894379"/>
                  <a:gd name="connsiteX91" fmla="*/ 685977 w 3613090"/>
                  <a:gd name="connsiteY91" fmla="*/ 1032878 h 3894379"/>
                  <a:gd name="connsiteX92" fmla="*/ 669476 w 3613090"/>
                  <a:gd name="connsiteY92" fmla="*/ 898700 h 3894379"/>
                  <a:gd name="connsiteX93" fmla="*/ 600831 w 3613090"/>
                  <a:gd name="connsiteY93" fmla="*/ 808180 h 3894379"/>
                  <a:gd name="connsiteX94" fmla="*/ 363214 w 3613090"/>
                  <a:gd name="connsiteY94" fmla="*/ 621669 h 3894379"/>
                  <a:gd name="connsiteX95" fmla="*/ 303056 w 3613090"/>
                  <a:gd name="connsiteY95" fmla="*/ 544915 h 3894379"/>
                  <a:gd name="connsiteX96" fmla="*/ 311730 w 3613090"/>
                  <a:gd name="connsiteY96" fmla="*/ 469859 h 3894379"/>
                  <a:gd name="connsiteX97" fmla="*/ 272128 w 3613090"/>
                  <a:gd name="connsiteY97" fmla="*/ 164729 h 3894379"/>
                  <a:gd name="connsiteX98" fmla="*/ 176327 w 3613090"/>
                  <a:gd name="connsiteY98" fmla="*/ 103910 h 3894379"/>
                  <a:gd name="connsiteX99" fmla="*/ 286460 w 3613090"/>
                  <a:gd name="connsiteY99" fmla="*/ 0 h 3894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613090" h="3894379">
                    <a:moveTo>
                      <a:pt x="1463640" y="1895557"/>
                    </a:moveTo>
                    <a:cubicBezTo>
                      <a:pt x="1484654" y="1892699"/>
                      <a:pt x="1507544" y="1893341"/>
                      <a:pt x="1531588" y="1897348"/>
                    </a:cubicBezTo>
                    <a:cubicBezTo>
                      <a:pt x="1580054" y="1905363"/>
                      <a:pt x="1628238" y="1913189"/>
                      <a:pt x="1674913" y="1928465"/>
                    </a:cubicBezTo>
                    <a:cubicBezTo>
                      <a:pt x="1721776" y="1943740"/>
                      <a:pt x="1770525" y="1953546"/>
                      <a:pt x="1813522" y="1978911"/>
                    </a:cubicBezTo>
                    <a:cubicBezTo>
                      <a:pt x="1779766" y="1978723"/>
                      <a:pt x="1745538" y="1976554"/>
                      <a:pt x="1714610" y="1993621"/>
                    </a:cubicBezTo>
                    <a:cubicBezTo>
                      <a:pt x="1669349" y="2018514"/>
                      <a:pt x="1651906" y="2061228"/>
                      <a:pt x="1648228" y="2108940"/>
                    </a:cubicBezTo>
                    <a:cubicBezTo>
                      <a:pt x="1636536" y="2261883"/>
                      <a:pt x="1669915" y="2404735"/>
                      <a:pt x="1754495" y="2533256"/>
                    </a:cubicBezTo>
                    <a:cubicBezTo>
                      <a:pt x="1793155" y="2592000"/>
                      <a:pt x="1836058" y="2648198"/>
                      <a:pt x="1880658" y="2702699"/>
                    </a:cubicBezTo>
                    <a:cubicBezTo>
                      <a:pt x="1958073" y="2797369"/>
                      <a:pt x="1977591" y="2904485"/>
                      <a:pt x="1961656" y="3022633"/>
                    </a:cubicBezTo>
                    <a:cubicBezTo>
                      <a:pt x="1955715" y="3066385"/>
                      <a:pt x="1935914" y="3099010"/>
                      <a:pt x="1904703" y="3128052"/>
                    </a:cubicBezTo>
                    <a:cubicBezTo>
                      <a:pt x="1826440" y="3200846"/>
                      <a:pt x="1779011" y="3293441"/>
                      <a:pt x="1738560" y="3390373"/>
                    </a:cubicBezTo>
                    <a:cubicBezTo>
                      <a:pt x="1695940" y="3492398"/>
                      <a:pt x="1650962" y="3593385"/>
                      <a:pt x="1616074" y="3698426"/>
                    </a:cubicBezTo>
                    <a:cubicBezTo>
                      <a:pt x="1594858" y="3762262"/>
                      <a:pt x="1576849" y="3826947"/>
                      <a:pt x="1571380" y="3894366"/>
                    </a:cubicBezTo>
                    <a:cubicBezTo>
                      <a:pt x="1472278" y="3894932"/>
                      <a:pt x="1375535" y="3877582"/>
                      <a:pt x="1279262" y="3856366"/>
                    </a:cubicBezTo>
                    <a:cubicBezTo>
                      <a:pt x="1280770" y="3799036"/>
                      <a:pt x="1303683" y="3746893"/>
                      <a:pt x="1322165" y="3694466"/>
                    </a:cubicBezTo>
                    <a:cubicBezTo>
                      <a:pt x="1351018" y="3612903"/>
                      <a:pt x="1385341" y="3533320"/>
                      <a:pt x="1419380" y="3453738"/>
                    </a:cubicBezTo>
                    <a:cubicBezTo>
                      <a:pt x="1466621" y="3343416"/>
                      <a:pt x="1511127" y="3231396"/>
                      <a:pt x="1597310" y="3142950"/>
                    </a:cubicBezTo>
                    <a:cubicBezTo>
                      <a:pt x="1612585" y="3127298"/>
                      <a:pt x="1631632" y="3115982"/>
                      <a:pt x="1645399" y="3099670"/>
                    </a:cubicBezTo>
                    <a:cubicBezTo>
                      <a:pt x="1670952" y="3069214"/>
                      <a:pt x="1679816" y="3030365"/>
                      <a:pt x="1683399" y="2992648"/>
                    </a:cubicBezTo>
                    <a:cubicBezTo>
                      <a:pt x="1690848" y="2912971"/>
                      <a:pt x="1685756" y="2834614"/>
                      <a:pt x="1648605" y="2760312"/>
                    </a:cubicBezTo>
                    <a:cubicBezTo>
                      <a:pt x="1619940" y="2702793"/>
                      <a:pt x="1581658" y="2651970"/>
                      <a:pt x="1541772" y="2603127"/>
                    </a:cubicBezTo>
                    <a:cubicBezTo>
                      <a:pt x="1468318" y="2513172"/>
                      <a:pt x="1405331" y="2417465"/>
                      <a:pt x="1371103" y="2306294"/>
                    </a:cubicBezTo>
                    <a:cubicBezTo>
                      <a:pt x="1342438" y="2213322"/>
                      <a:pt x="1331971" y="2116106"/>
                      <a:pt x="1344607" y="2019457"/>
                    </a:cubicBezTo>
                    <a:cubicBezTo>
                      <a:pt x="1354437" y="1944212"/>
                      <a:pt x="1400599" y="1904132"/>
                      <a:pt x="1463640" y="1895557"/>
                    </a:cubicBezTo>
                    <a:close/>
                    <a:moveTo>
                      <a:pt x="3447701" y="303713"/>
                    </a:moveTo>
                    <a:cubicBezTo>
                      <a:pt x="3474197" y="315688"/>
                      <a:pt x="3484475" y="342373"/>
                      <a:pt x="3500505" y="363400"/>
                    </a:cubicBezTo>
                    <a:cubicBezTo>
                      <a:pt x="3541428" y="417241"/>
                      <a:pt x="3582162" y="471271"/>
                      <a:pt x="3613090" y="531806"/>
                    </a:cubicBezTo>
                    <a:cubicBezTo>
                      <a:pt x="3604320" y="689557"/>
                      <a:pt x="3558966" y="836182"/>
                      <a:pt x="3469765" y="966588"/>
                    </a:cubicBezTo>
                    <a:cubicBezTo>
                      <a:pt x="3409795" y="1054374"/>
                      <a:pt x="3328799" y="1121322"/>
                      <a:pt x="3237712" y="1176766"/>
                    </a:cubicBezTo>
                    <a:cubicBezTo>
                      <a:pt x="3132387" y="1240790"/>
                      <a:pt x="3029986" y="1309152"/>
                      <a:pt x="2944745" y="1399673"/>
                    </a:cubicBezTo>
                    <a:cubicBezTo>
                      <a:pt x="2918061" y="1428055"/>
                      <a:pt x="2893639" y="1458323"/>
                      <a:pt x="2876949" y="1494060"/>
                    </a:cubicBezTo>
                    <a:cubicBezTo>
                      <a:pt x="2843004" y="1566570"/>
                      <a:pt x="2854036" y="1632858"/>
                      <a:pt x="2908443" y="1691602"/>
                    </a:cubicBezTo>
                    <a:cubicBezTo>
                      <a:pt x="2943803" y="1729790"/>
                      <a:pt x="2988215" y="1756381"/>
                      <a:pt x="3028289" y="1788629"/>
                    </a:cubicBezTo>
                    <a:lnTo>
                      <a:pt x="3028198" y="1788631"/>
                    </a:lnTo>
                    <a:lnTo>
                      <a:pt x="3174995" y="1862130"/>
                    </a:lnTo>
                    <a:cubicBezTo>
                      <a:pt x="3223237" y="1887778"/>
                      <a:pt x="3269582" y="1916537"/>
                      <a:pt x="3310411" y="1954301"/>
                    </a:cubicBezTo>
                    <a:cubicBezTo>
                      <a:pt x="3361234" y="2001258"/>
                      <a:pt x="3366515" y="2058682"/>
                      <a:pt x="3329740" y="2117049"/>
                    </a:cubicBezTo>
                    <a:cubicBezTo>
                      <a:pt x="3284291" y="2189089"/>
                      <a:pt x="3218664" y="2239912"/>
                      <a:pt x="3149170" y="2286587"/>
                    </a:cubicBezTo>
                    <a:cubicBezTo>
                      <a:pt x="3085146" y="2329584"/>
                      <a:pt x="3012446" y="2348631"/>
                      <a:pt x="2937485" y="2351743"/>
                    </a:cubicBezTo>
                    <a:cubicBezTo>
                      <a:pt x="2874591" y="2354383"/>
                      <a:pt x="2812075" y="2340145"/>
                      <a:pt x="2752011" y="2319589"/>
                    </a:cubicBezTo>
                    <a:cubicBezTo>
                      <a:pt x="2733436" y="2313178"/>
                      <a:pt x="2712409" y="2311574"/>
                      <a:pt x="2697416" y="2296393"/>
                    </a:cubicBezTo>
                    <a:cubicBezTo>
                      <a:pt x="2833197" y="2291584"/>
                      <a:pt x="2949082" y="2241798"/>
                      <a:pt x="3048089" y="2147883"/>
                    </a:cubicBezTo>
                    <a:cubicBezTo>
                      <a:pt x="3085523" y="2112335"/>
                      <a:pt x="3121355" y="2077163"/>
                      <a:pt x="3146719" y="2031903"/>
                    </a:cubicBezTo>
                    <a:cubicBezTo>
                      <a:pt x="3185850" y="1961939"/>
                      <a:pt x="3168312" y="1907626"/>
                      <a:pt x="3106079" y="1854634"/>
                    </a:cubicBezTo>
                    <a:cubicBezTo>
                      <a:pt x="3077697" y="1830401"/>
                      <a:pt x="3045449" y="1810694"/>
                      <a:pt x="3014898" y="1788912"/>
                    </a:cubicBezTo>
                    <a:lnTo>
                      <a:pt x="3014989" y="1788910"/>
                    </a:lnTo>
                    <a:lnTo>
                      <a:pt x="2927974" y="1746893"/>
                    </a:lnTo>
                    <a:cubicBezTo>
                      <a:pt x="2899603" y="1731653"/>
                      <a:pt x="2871622" y="1715647"/>
                      <a:pt x="2843287" y="1700277"/>
                    </a:cubicBezTo>
                    <a:cubicBezTo>
                      <a:pt x="2782751" y="1667369"/>
                      <a:pt x="2726836" y="1628898"/>
                      <a:pt x="2682047" y="1575057"/>
                    </a:cubicBezTo>
                    <a:cubicBezTo>
                      <a:pt x="2622077" y="1502734"/>
                      <a:pt x="2623398" y="1433147"/>
                      <a:pt x="2668375" y="1356864"/>
                    </a:cubicBezTo>
                    <a:cubicBezTo>
                      <a:pt x="2722498" y="1265212"/>
                      <a:pt x="2806136" y="1204676"/>
                      <a:pt x="2887133" y="1140463"/>
                    </a:cubicBezTo>
                    <a:cubicBezTo>
                      <a:pt x="2974542" y="1071064"/>
                      <a:pt x="3078264" y="1025804"/>
                      <a:pt x="3162372" y="951501"/>
                    </a:cubicBezTo>
                    <a:cubicBezTo>
                      <a:pt x="3273732" y="853155"/>
                      <a:pt x="3353220" y="734912"/>
                      <a:pt x="3398198" y="592625"/>
                    </a:cubicBezTo>
                    <a:cubicBezTo>
                      <a:pt x="3427994" y="498238"/>
                      <a:pt x="3448267" y="403003"/>
                      <a:pt x="3447701" y="303713"/>
                    </a:cubicBezTo>
                    <a:close/>
                    <a:moveTo>
                      <a:pt x="286460" y="0"/>
                    </a:moveTo>
                    <a:cubicBezTo>
                      <a:pt x="324648" y="4526"/>
                      <a:pt x="357368" y="24045"/>
                      <a:pt x="389333" y="42243"/>
                    </a:cubicBezTo>
                    <a:cubicBezTo>
                      <a:pt x="456563" y="80714"/>
                      <a:pt x="522380" y="123523"/>
                      <a:pt x="548687" y="202163"/>
                    </a:cubicBezTo>
                    <a:cubicBezTo>
                      <a:pt x="571318" y="270053"/>
                      <a:pt x="572355" y="337189"/>
                      <a:pt x="525585" y="398102"/>
                    </a:cubicBezTo>
                    <a:cubicBezTo>
                      <a:pt x="503804" y="426390"/>
                      <a:pt x="480891" y="456469"/>
                      <a:pt x="500598" y="494469"/>
                    </a:cubicBezTo>
                    <a:cubicBezTo>
                      <a:pt x="510876" y="514176"/>
                      <a:pt x="527000" y="531337"/>
                      <a:pt x="542181" y="548027"/>
                    </a:cubicBezTo>
                    <a:cubicBezTo>
                      <a:pt x="616295" y="629496"/>
                      <a:pt x="695877" y="703609"/>
                      <a:pt x="794979" y="755847"/>
                    </a:cubicBezTo>
                    <a:cubicBezTo>
                      <a:pt x="848160" y="783852"/>
                      <a:pt x="882482" y="826850"/>
                      <a:pt x="893137" y="892760"/>
                    </a:cubicBezTo>
                    <a:cubicBezTo>
                      <a:pt x="902755" y="952070"/>
                      <a:pt x="898983" y="1010342"/>
                      <a:pt x="902283" y="1068992"/>
                    </a:cubicBezTo>
                    <a:cubicBezTo>
                      <a:pt x="905395" y="1123588"/>
                      <a:pt x="901812" y="1177900"/>
                      <a:pt x="911996" y="1232778"/>
                    </a:cubicBezTo>
                    <a:cubicBezTo>
                      <a:pt x="926045" y="1308118"/>
                      <a:pt x="896909" y="1374311"/>
                      <a:pt x="856363" y="1437864"/>
                    </a:cubicBezTo>
                    <a:cubicBezTo>
                      <a:pt x="788850" y="1543566"/>
                      <a:pt x="715774" y="1645496"/>
                      <a:pt x="643545" y="1747991"/>
                    </a:cubicBezTo>
                    <a:cubicBezTo>
                      <a:pt x="585744" y="1830026"/>
                      <a:pt x="527471" y="1911589"/>
                      <a:pt x="476836" y="1998055"/>
                    </a:cubicBezTo>
                    <a:cubicBezTo>
                      <a:pt x="447512" y="2048124"/>
                      <a:pt x="423939" y="2101776"/>
                      <a:pt x="431199" y="2163727"/>
                    </a:cubicBezTo>
                    <a:cubicBezTo>
                      <a:pt x="433556" y="2183528"/>
                      <a:pt x="439780" y="2198709"/>
                      <a:pt x="452038" y="2213701"/>
                    </a:cubicBezTo>
                    <a:cubicBezTo>
                      <a:pt x="498147" y="2269900"/>
                      <a:pt x="561039" y="2299696"/>
                      <a:pt x="626384" y="2325061"/>
                    </a:cubicBezTo>
                    <a:cubicBezTo>
                      <a:pt x="656369" y="2336753"/>
                      <a:pt x="684374" y="2352028"/>
                      <a:pt x="710399" y="2369944"/>
                    </a:cubicBezTo>
                    <a:cubicBezTo>
                      <a:pt x="744815" y="2393517"/>
                      <a:pt x="760374" y="2460276"/>
                      <a:pt x="746230" y="2500350"/>
                    </a:cubicBezTo>
                    <a:cubicBezTo>
                      <a:pt x="714830" y="2589739"/>
                      <a:pt x="677773" y="2676300"/>
                      <a:pt x="623178" y="2754374"/>
                    </a:cubicBezTo>
                    <a:cubicBezTo>
                      <a:pt x="569714" y="2830845"/>
                      <a:pt x="502201" y="2885157"/>
                      <a:pt x="403289" y="2885534"/>
                    </a:cubicBezTo>
                    <a:cubicBezTo>
                      <a:pt x="356708" y="2885723"/>
                      <a:pt x="310693" y="2892229"/>
                      <a:pt x="264584" y="2896567"/>
                    </a:cubicBezTo>
                    <a:cubicBezTo>
                      <a:pt x="227150" y="2900149"/>
                      <a:pt x="191979" y="2948804"/>
                      <a:pt x="191319" y="2999440"/>
                    </a:cubicBezTo>
                    <a:cubicBezTo>
                      <a:pt x="190093" y="3091375"/>
                      <a:pt x="189999" y="3183404"/>
                      <a:pt x="189433" y="3275339"/>
                    </a:cubicBezTo>
                    <a:cubicBezTo>
                      <a:pt x="118148" y="3214049"/>
                      <a:pt x="55632" y="3144744"/>
                      <a:pt x="0" y="3069121"/>
                    </a:cubicBezTo>
                    <a:cubicBezTo>
                      <a:pt x="3489" y="3021881"/>
                      <a:pt x="-1037" y="2974546"/>
                      <a:pt x="6506" y="2927117"/>
                    </a:cubicBezTo>
                    <a:cubicBezTo>
                      <a:pt x="16690" y="2863376"/>
                      <a:pt x="47241" y="2833485"/>
                      <a:pt x="111642" y="2832919"/>
                    </a:cubicBezTo>
                    <a:cubicBezTo>
                      <a:pt x="165200" y="2832448"/>
                      <a:pt x="218664" y="2834522"/>
                      <a:pt x="270619" y="2816229"/>
                    </a:cubicBezTo>
                    <a:cubicBezTo>
                      <a:pt x="335869" y="2793316"/>
                      <a:pt x="386504" y="2753054"/>
                      <a:pt x="422618" y="2694592"/>
                    </a:cubicBezTo>
                    <a:cubicBezTo>
                      <a:pt x="467596" y="2621799"/>
                      <a:pt x="509839" y="2547496"/>
                      <a:pt x="531055" y="2463765"/>
                    </a:cubicBezTo>
                    <a:cubicBezTo>
                      <a:pt x="549253" y="2391914"/>
                      <a:pt x="537466" y="2364758"/>
                      <a:pt x="476176" y="2320440"/>
                    </a:cubicBezTo>
                    <a:cubicBezTo>
                      <a:pt x="443174" y="2296584"/>
                      <a:pt x="403100" y="2288569"/>
                      <a:pt x="368212" y="2269051"/>
                    </a:cubicBezTo>
                    <a:cubicBezTo>
                      <a:pt x="336152" y="2251041"/>
                      <a:pt x="302961" y="2235860"/>
                      <a:pt x="275334" y="2210213"/>
                    </a:cubicBezTo>
                    <a:cubicBezTo>
                      <a:pt x="231488" y="2169478"/>
                      <a:pt x="221964" y="2122615"/>
                      <a:pt x="240445" y="2067077"/>
                    </a:cubicBezTo>
                    <a:cubicBezTo>
                      <a:pt x="269865" y="1978725"/>
                      <a:pt x="323611" y="1904140"/>
                      <a:pt x="375095" y="1828517"/>
                    </a:cubicBezTo>
                    <a:cubicBezTo>
                      <a:pt x="453169" y="1713763"/>
                      <a:pt x="537372" y="1603347"/>
                      <a:pt x="612052" y="1486047"/>
                    </a:cubicBezTo>
                    <a:cubicBezTo>
                      <a:pt x="640905" y="1440693"/>
                      <a:pt x="674850" y="1398827"/>
                      <a:pt x="688052" y="1345363"/>
                    </a:cubicBezTo>
                    <a:cubicBezTo>
                      <a:pt x="697858" y="1305760"/>
                      <a:pt x="695877" y="1264837"/>
                      <a:pt x="691257" y="1225706"/>
                    </a:cubicBezTo>
                    <a:cubicBezTo>
                      <a:pt x="683620" y="1161304"/>
                      <a:pt x="689937" y="1096997"/>
                      <a:pt x="685977" y="1032878"/>
                    </a:cubicBezTo>
                    <a:cubicBezTo>
                      <a:pt x="683148" y="987995"/>
                      <a:pt x="680131" y="943112"/>
                      <a:pt x="669476" y="898700"/>
                    </a:cubicBezTo>
                    <a:cubicBezTo>
                      <a:pt x="659481" y="857117"/>
                      <a:pt x="634871" y="828170"/>
                      <a:pt x="600831" y="808180"/>
                    </a:cubicBezTo>
                    <a:cubicBezTo>
                      <a:pt x="512951" y="756696"/>
                      <a:pt x="431293" y="697763"/>
                      <a:pt x="363214" y="621669"/>
                    </a:cubicBezTo>
                    <a:cubicBezTo>
                      <a:pt x="341621" y="597531"/>
                      <a:pt x="319274" y="573863"/>
                      <a:pt x="303056" y="544915"/>
                    </a:cubicBezTo>
                    <a:cubicBezTo>
                      <a:pt x="287026" y="516345"/>
                      <a:pt x="291364" y="492677"/>
                      <a:pt x="311730" y="469859"/>
                    </a:cubicBezTo>
                    <a:cubicBezTo>
                      <a:pt x="397254" y="374058"/>
                      <a:pt x="369815" y="240823"/>
                      <a:pt x="272128" y="164729"/>
                    </a:cubicBezTo>
                    <a:cubicBezTo>
                      <a:pt x="242331" y="141533"/>
                      <a:pt x="211969" y="118243"/>
                      <a:pt x="176327" y="103910"/>
                    </a:cubicBezTo>
                    <a:cubicBezTo>
                      <a:pt x="208009" y="63930"/>
                      <a:pt x="246763" y="31494"/>
                      <a:pt x="286460" y="0"/>
                    </a:cubicBezTo>
                    <a:close/>
                  </a:path>
                </a:pathLst>
              </a:custGeom>
              <a:solidFill>
                <a:srgbClr val="5DBB62"/>
              </a:solidFill>
              <a:ln w="9429" cap="flat">
                <a:noFill/>
                <a:prstDash val="solid"/>
                <a:miter/>
              </a:ln>
            </p:spPr>
            <p:txBody>
              <a:bodyPr rtlCol="0" anchor="ctr"/>
              <a:lstStyle/>
              <a:p>
                <a:endParaRPr lang="en-US"/>
              </a:p>
            </p:txBody>
          </p:sp>
          <p:sp>
            <p:nvSpPr>
              <p:cNvPr id="51" name="Freeform: Shape 44">
                <a:extLst>
                  <a:ext uri="{FF2B5EF4-FFF2-40B4-BE49-F238E27FC236}">
                    <a16:creationId xmlns:a16="http://schemas.microsoft.com/office/drawing/2014/main" id="{BDC238B6-DD20-419A-A590-182643323ABE}"/>
                  </a:ext>
                </a:extLst>
              </p:cNvPr>
              <p:cNvSpPr/>
              <p:nvPr/>
            </p:nvSpPr>
            <p:spPr>
              <a:xfrm>
                <a:off x="5900713" y="518876"/>
                <a:ext cx="1235094" cy="1098958"/>
              </a:xfrm>
              <a:custGeom>
                <a:avLst/>
                <a:gdLst>
                  <a:gd name="connsiteX0" fmla="*/ 571 w 1235094"/>
                  <a:gd name="connsiteY0" fmla="*/ 654934 h 1098958"/>
                  <a:gd name="connsiteX1" fmla="*/ 24804 w 1235094"/>
                  <a:gd name="connsiteY1" fmla="*/ 678507 h 1098958"/>
                  <a:gd name="connsiteX2" fmla="*/ 537095 w 1235094"/>
                  <a:gd name="connsiteY2" fmla="*/ 1060391 h 1098958"/>
                  <a:gd name="connsiteX3" fmla="*/ 1120953 w 1235094"/>
                  <a:gd name="connsiteY3" fmla="*/ 962138 h 1098958"/>
                  <a:gd name="connsiteX4" fmla="*/ 1073430 w 1235094"/>
                  <a:gd name="connsiteY4" fmla="*/ 1025880 h 1098958"/>
                  <a:gd name="connsiteX5" fmla="*/ 136635 w 1235094"/>
                  <a:gd name="connsiteY5" fmla="*/ 876710 h 1098958"/>
                  <a:gd name="connsiteX6" fmla="*/ 8869 w 1235094"/>
                  <a:gd name="connsiteY6" fmla="*/ 693782 h 1098958"/>
                  <a:gd name="connsiteX7" fmla="*/ 571 w 1235094"/>
                  <a:gd name="connsiteY7" fmla="*/ 654934 h 1098958"/>
                  <a:gd name="connsiteX8" fmla="*/ 1201256 w 1235094"/>
                  <a:gd name="connsiteY8" fmla="*/ 249936 h 1098958"/>
                  <a:gd name="connsiteX9" fmla="*/ 1230804 w 1235094"/>
                  <a:gd name="connsiteY9" fmla="*/ 287194 h 1098958"/>
                  <a:gd name="connsiteX10" fmla="*/ 1163668 w 1235094"/>
                  <a:gd name="connsiteY10" fmla="*/ 470969 h 1098958"/>
                  <a:gd name="connsiteX11" fmla="*/ 1097004 w 1235094"/>
                  <a:gd name="connsiteY11" fmla="*/ 447396 h 1098958"/>
                  <a:gd name="connsiteX12" fmla="*/ 1091912 w 1235094"/>
                  <a:gd name="connsiteY12" fmla="*/ 410056 h 1098958"/>
                  <a:gd name="connsiteX13" fmla="*/ 1156502 w 1235094"/>
                  <a:gd name="connsiteY13" fmla="*/ 263809 h 1098958"/>
                  <a:gd name="connsiteX14" fmla="*/ 1201256 w 1235094"/>
                  <a:gd name="connsiteY14" fmla="*/ 249936 h 1098958"/>
                  <a:gd name="connsiteX15" fmla="*/ 366299 w 1235094"/>
                  <a:gd name="connsiteY15" fmla="*/ 457 h 1098958"/>
                  <a:gd name="connsiteX16" fmla="*/ 383776 w 1235094"/>
                  <a:gd name="connsiteY16" fmla="*/ 1488 h 1098958"/>
                  <a:gd name="connsiteX17" fmla="*/ 420645 w 1235094"/>
                  <a:gd name="connsiteY17" fmla="*/ 52406 h 1098958"/>
                  <a:gd name="connsiteX18" fmla="*/ 422908 w 1235094"/>
                  <a:gd name="connsiteY18" fmla="*/ 86823 h 1098958"/>
                  <a:gd name="connsiteX19" fmla="*/ 376893 w 1235094"/>
                  <a:gd name="connsiteY19" fmla="*/ 214589 h 1098958"/>
                  <a:gd name="connsiteX20" fmla="*/ 294387 w 1235094"/>
                  <a:gd name="connsiteY20" fmla="*/ 195824 h 1098958"/>
                  <a:gd name="connsiteX21" fmla="*/ 327672 w 1235094"/>
                  <a:gd name="connsiteY21" fmla="*/ 28833 h 1098958"/>
                  <a:gd name="connsiteX22" fmla="*/ 366299 w 1235094"/>
                  <a:gd name="connsiteY22" fmla="*/ 457 h 109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35094" h="1098958">
                    <a:moveTo>
                      <a:pt x="571" y="654934"/>
                    </a:moveTo>
                    <a:cubicBezTo>
                      <a:pt x="15846" y="657103"/>
                      <a:pt x="20184" y="668229"/>
                      <a:pt x="24804" y="678507"/>
                    </a:cubicBezTo>
                    <a:cubicBezTo>
                      <a:pt x="125697" y="899528"/>
                      <a:pt x="300704" y="1021637"/>
                      <a:pt x="537095" y="1060391"/>
                    </a:cubicBezTo>
                    <a:cubicBezTo>
                      <a:pt x="740578" y="1093676"/>
                      <a:pt x="934631" y="1065766"/>
                      <a:pt x="1120953" y="962138"/>
                    </a:cubicBezTo>
                    <a:cubicBezTo>
                      <a:pt x="1115861" y="996178"/>
                      <a:pt x="1098889" y="1015131"/>
                      <a:pt x="1073430" y="1025880"/>
                    </a:cubicBezTo>
                    <a:cubicBezTo>
                      <a:pt x="769526" y="1154401"/>
                      <a:pt x="385190" y="1118664"/>
                      <a:pt x="136635" y="876710"/>
                    </a:cubicBezTo>
                    <a:cubicBezTo>
                      <a:pt x="82417" y="823906"/>
                      <a:pt x="36780" y="764973"/>
                      <a:pt x="8869" y="693782"/>
                    </a:cubicBezTo>
                    <a:cubicBezTo>
                      <a:pt x="4060" y="681524"/>
                      <a:pt x="-1880" y="669455"/>
                      <a:pt x="571" y="654934"/>
                    </a:cubicBezTo>
                    <a:close/>
                    <a:moveTo>
                      <a:pt x="1201256" y="249936"/>
                    </a:moveTo>
                    <a:cubicBezTo>
                      <a:pt x="1214138" y="254097"/>
                      <a:pt x="1224487" y="266780"/>
                      <a:pt x="1230804" y="287194"/>
                    </a:cubicBezTo>
                    <a:cubicBezTo>
                      <a:pt x="1247777" y="342355"/>
                      <a:pt x="1212135" y="439947"/>
                      <a:pt x="1163668" y="470969"/>
                    </a:cubicBezTo>
                    <a:cubicBezTo>
                      <a:pt x="1134344" y="489733"/>
                      <a:pt x="1106999" y="480587"/>
                      <a:pt x="1097004" y="447396"/>
                    </a:cubicBezTo>
                    <a:cubicBezTo>
                      <a:pt x="1093137" y="434384"/>
                      <a:pt x="1093232" y="420334"/>
                      <a:pt x="1091912" y="410056"/>
                    </a:cubicBezTo>
                    <a:cubicBezTo>
                      <a:pt x="1095401" y="350747"/>
                      <a:pt x="1112373" y="300677"/>
                      <a:pt x="1156502" y="263809"/>
                    </a:cubicBezTo>
                    <a:cubicBezTo>
                      <a:pt x="1172956" y="250137"/>
                      <a:pt x="1188373" y="245776"/>
                      <a:pt x="1201256" y="249936"/>
                    </a:cubicBezTo>
                    <a:close/>
                    <a:moveTo>
                      <a:pt x="366299" y="457"/>
                    </a:moveTo>
                    <a:cubicBezTo>
                      <a:pt x="371713" y="-363"/>
                      <a:pt x="377530" y="-115"/>
                      <a:pt x="383776" y="1488"/>
                    </a:cubicBezTo>
                    <a:cubicBezTo>
                      <a:pt x="408575" y="7900"/>
                      <a:pt x="415270" y="30813"/>
                      <a:pt x="420645" y="52406"/>
                    </a:cubicBezTo>
                    <a:cubicBezTo>
                      <a:pt x="423379" y="63438"/>
                      <a:pt x="422342" y="75413"/>
                      <a:pt x="422908" y="86823"/>
                    </a:cubicBezTo>
                    <a:cubicBezTo>
                      <a:pt x="421682" y="134723"/>
                      <a:pt x="409612" y="178758"/>
                      <a:pt x="376893" y="214589"/>
                    </a:cubicBezTo>
                    <a:cubicBezTo>
                      <a:pt x="344362" y="250231"/>
                      <a:pt x="307588" y="242028"/>
                      <a:pt x="294387" y="195824"/>
                    </a:cubicBezTo>
                    <a:cubicBezTo>
                      <a:pt x="276943" y="135006"/>
                      <a:pt x="292124" y="79279"/>
                      <a:pt x="327672" y="28833"/>
                    </a:cubicBezTo>
                    <a:cubicBezTo>
                      <a:pt x="337432" y="14972"/>
                      <a:pt x="350055" y="2914"/>
                      <a:pt x="366299" y="457"/>
                    </a:cubicBezTo>
                    <a:close/>
                  </a:path>
                </a:pathLst>
              </a:custGeom>
              <a:solidFill>
                <a:schemeClr val="tx1"/>
              </a:solidFill>
              <a:ln w="9429" cap="flat">
                <a:noFill/>
                <a:prstDash val="solid"/>
                <a:miter/>
              </a:ln>
            </p:spPr>
            <p:txBody>
              <a:bodyPr rtlCol="0" anchor="ctr"/>
              <a:lstStyle/>
              <a:p>
                <a:endParaRPr lang="en-US"/>
              </a:p>
            </p:txBody>
          </p:sp>
        </p:grpSp>
      </p:grpSp>
      <p:sp>
        <p:nvSpPr>
          <p:cNvPr id="60" name="Round Same Side Corner Rectangle 8">
            <a:extLst>
              <a:ext uri="{FF2B5EF4-FFF2-40B4-BE49-F238E27FC236}">
                <a16:creationId xmlns:a16="http://schemas.microsoft.com/office/drawing/2014/main" id="{DDC6D009-CC62-4C28-955F-DA93DDB95281}"/>
              </a:ext>
            </a:extLst>
          </p:cNvPr>
          <p:cNvSpPr/>
          <p:nvPr/>
        </p:nvSpPr>
        <p:spPr>
          <a:xfrm>
            <a:off x="7146652" y="2297438"/>
            <a:ext cx="221119" cy="607155"/>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61" name="Round Same Side Corner Rectangle 20">
            <a:extLst>
              <a:ext uri="{FF2B5EF4-FFF2-40B4-BE49-F238E27FC236}">
                <a16:creationId xmlns:a16="http://schemas.microsoft.com/office/drawing/2014/main" id="{BADB6035-397B-4BED-99B3-7796B39114B8}"/>
              </a:ext>
            </a:extLst>
          </p:cNvPr>
          <p:cNvSpPr/>
          <p:nvPr/>
        </p:nvSpPr>
        <p:spPr>
          <a:xfrm rot="10800000">
            <a:off x="6756097" y="2298508"/>
            <a:ext cx="251303" cy="60715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2" name="Round Same Side Corner Rectangle 20">
            <a:extLst>
              <a:ext uri="{FF2B5EF4-FFF2-40B4-BE49-F238E27FC236}">
                <a16:creationId xmlns:a16="http://schemas.microsoft.com/office/drawing/2014/main" id="{7B9BAE92-9742-4536-95BF-8B5C42FF1D5B}"/>
              </a:ext>
            </a:extLst>
          </p:cNvPr>
          <p:cNvSpPr/>
          <p:nvPr/>
        </p:nvSpPr>
        <p:spPr>
          <a:xfrm rot="10800000">
            <a:off x="6964732" y="3055062"/>
            <a:ext cx="251303" cy="607154"/>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4" name="Rounded Rectangle 20">
            <a:extLst>
              <a:ext uri="{FF2B5EF4-FFF2-40B4-BE49-F238E27FC236}">
                <a16:creationId xmlns:a16="http://schemas.microsoft.com/office/drawing/2014/main" id="{C02014C0-008F-495F-86D0-EBF1D7C0CF8C}"/>
              </a:ext>
            </a:extLst>
          </p:cNvPr>
          <p:cNvSpPr>
            <a:spLocks noChangeAspect="1"/>
          </p:cNvSpPr>
          <p:nvPr/>
        </p:nvSpPr>
        <p:spPr>
          <a:xfrm rot="2160000">
            <a:off x="6869736" y="4684076"/>
            <a:ext cx="499642" cy="539106"/>
          </a:xfrm>
          <a:custGeom>
            <a:avLst/>
            <a:gdLst/>
            <a:ahLst/>
            <a:cxnLst/>
            <a:rect l="l" t="t" r="r" b="b"/>
            <a:pathLst>
              <a:path w="2735240" h="2951283">
                <a:moveTo>
                  <a:pt x="945240" y="943134"/>
                </a:moveTo>
                <a:cubicBezTo>
                  <a:pt x="504657" y="1263236"/>
                  <a:pt x="406988" y="1879894"/>
                  <a:pt x="727090" y="2320477"/>
                </a:cubicBezTo>
                <a:cubicBezTo>
                  <a:pt x="1047193" y="2761060"/>
                  <a:pt x="1663850" y="2858729"/>
                  <a:pt x="2104434" y="2538627"/>
                </a:cubicBezTo>
                <a:cubicBezTo>
                  <a:pt x="2545017" y="2218524"/>
                  <a:pt x="2642686" y="1601867"/>
                  <a:pt x="2322584" y="1161283"/>
                </a:cubicBezTo>
                <a:cubicBezTo>
                  <a:pt x="2003839" y="722570"/>
                  <a:pt x="1391052" y="623866"/>
                  <a:pt x="951049" y="939346"/>
                </a:cubicBezTo>
                <a:lnTo>
                  <a:pt x="1557721" y="1618250"/>
                </a:lnTo>
                <a:cubicBezTo>
                  <a:pt x="1596798" y="1621348"/>
                  <a:pt x="1633874" y="1641400"/>
                  <a:pt x="1658719" y="1675596"/>
                </a:cubicBezTo>
                <a:cubicBezTo>
                  <a:pt x="1705470" y="1739944"/>
                  <a:pt x="1691206" y="1830007"/>
                  <a:pt x="1626858" y="1876758"/>
                </a:cubicBezTo>
                <a:cubicBezTo>
                  <a:pt x="1562511" y="1923509"/>
                  <a:pt x="1472448" y="1909245"/>
                  <a:pt x="1425696" y="1844897"/>
                </a:cubicBezTo>
                <a:cubicBezTo>
                  <a:pt x="1398776" y="1807844"/>
                  <a:pt x="1392087" y="1762265"/>
                  <a:pt x="1405709" y="1721944"/>
                </a:cubicBezTo>
                <a:lnTo>
                  <a:pt x="950242" y="939871"/>
                </a:lnTo>
                <a:cubicBezTo>
                  <a:pt x="948462" y="940800"/>
                  <a:pt x="946850" y="941964"/>
                  <a:pt x="945240" y="943134"/>
                </a:cubicBezTo>
                <a:close/>
                <a:moveTo>
                  <a:pt x="390013" y="178929"/>
                </a:moveTo>
                <a:cubicBezTo>
                  <a:pt x="223423" y="299964"/>
                  <a:pt x="186493" y="533130"/>
                  <a:pt x="307528" y="699721"/>
                </a:cubicBezTo>
                <a:cubicBezTo>
                  <a:pt x="392822" y="817118"/>
                  <a:pt x="533802" y="870124"/>
                  <a:pt x="667672" y="847235"/>
                </a:cubicBezTo>
                <a:lnTo>
                  <a:pt x="556452" y="694153"/>
                </a:lnTo>
                <a:lnTo>
                  <a:pt x="528500" y="714461"/>
                </a:lnTo>
                <a:cubicBezTo>
                  <a:pt x="498835" y="736014"/>
                  <a:pt x="457314" y="729437"/>
                  <a:pt x="435761" y="699772"/>
                </a:cubicBezTo>
                <a:lnTo>
                  <a:pt x="341779" y="570418"/>
                </a:lnTo>
                <a:cubicBezTo>
                  <a:pt x="320226" y="540753"/>
                  <a:pt x="326803" y="499231"/>
                  <a:pt x="356468" y="477679"/>
                </a:cubicBezTo>
                <a:lnTo>
                  <a:pt x="684509" y="239343"/>
                </a:lnTo>
                <a:cubicBezTo>
                  <a:pt x="714174" y="217790"/>
                  <a:pt x="755695" y="224366"/>
                  <a:pt x="777248" y="254031"/>
                </a:cubicBezTo>
                <a:lnTo>
                  <a:pt x="871230" y="383386"/>
                </a:lnTo>
                <a:cubicBezTo>
                  <a:pt x="892782" y="413051"/>
                  <a:pt x="886206" y="454572"/>
                  <a:pt x="856541" y="476125"/>
                </a:cubicBezTo>
                <a:lnTo>
                  <a:pt x="828590" y="496433"/>
                </a:lnTo>
                <a:lnTo>
                  <a:pt x="939810" y="649514"/>
                </a:lnTo>
                <a:cubicBezTo>
                  <a:pt x="1002947" y="529270"/>
                  <a:pt x="996100" y="378811"/>
                  <a:pt x="910806" y="261414"/>
                </a:cubicBezTo>
                <a:cubicBezTo>
                  <a:pt x="789771" y="94824"/>
                  <a:pt x="556604" y="57894"/>
                  <a:pt x="390013" y="178929"/>
                </a:cubicBezTo>
                <a:close/>
                <a:moveTo>
                  <a:pt x="326716" y="91807"/>
                </a:moveTo>
                <a:cubicBezTo>
                  <a:pt x="541423" y="-64186"/>
                  <a:pt x="841934" y="-16590"/>
                  <a:pt x="997927" y="198117"/>
                </a:cubicBezTo>
                <a:cubicBezTo>
                  <a:pt x="1090326" y="325293"/>
                  <a:pt x="1111296" y="482575"/>
                  <a:pt x="1067359" y="621566"/>
                </a:cubicBezTo>
                <a:cubicBezTo>
                  <a:pt x="1125087" y="596400"/>
                  <a:pt x="1184605" y="577365"/>
                  <a:pt x="1244892" y="563339"/>
                </a:cubicBezTo>
                <a:lnTo>
                  <a:pt x="1244892" y="425809"/>
                </a:lnTo>
                <a:lnTo>
                  <a:pt x="1238396" y="425809"/>
                </a:lnTo>
                <a:cubicBezTo>
                  <a:pt x="1203300" y="425809"/>
                  <a:pt x="1174849" y="397358"/>
                  <a:pt x="1174849" y="362262"/>
                </a:cubicBezTo>
                <a:lnTo>
                  <a:pt x="1174849" y="209229"/>
                </a:lnTo>
                <a:cubicBezTo>
                  <a:pt x="1174849" y="191681"/>
                  <a:pt x="1181962" y="175794"/>
                  <a:pt x="1193462" y="164294"/>
                </a:cubicBezTo>
                <a:cubicBezTo>
                  <a:pt x="1204961" y="152795"/>
                  <a:pt x="1220848" y="145682"/>
                  <a:pt x="1238396" y="145682"/>
                </a:cubicBezTo>
                <a:lnTo>
                  <a:pt x="1484804" y="145682"/>
                </a:lnTo>
                <a:cubicBezTo>
                  <a:pt x="1519900" y="145682"/>
                  <a:pt x="1548351" y="174133"/>
                  <a:pt x="1548351" y="209229"/>
                </a:cubicBezTo>
                <a:lnTo>
                  <a:pt x="1548351" y="362262"/>
                </a:lnTo>
                <a:cubicBezTo>
                  <a:pt x="1548351" y="397358"/>
                  <a:pt x="1519900" y="425809"/>
                  <a:pt x="1484804" y="425809"/>
                </a:cubicBezTo>
                <a:lnTo>
                  <a:pt x="1478305" y="425809"/>
                </a:lnTo>
                <a:lnTo>
                  <a:pt x="1478305" y="531522"/>
                </a:lnTo>
                <a:cubicBezTo>
                  <a:pt x="1867969" y="516696"/>
                  <a:pt x="2257580" y="690299"/>
                  <a:pt x="2504004" y="1029474"/>
                </a:cubicBezTo>
                <a:cubicBezTo>
                  <a:pt x="2896903" y="1570253"/>
                  <a:pt x="2777023" y="2327148"/>
                  <a:pt x="2236244" y="2720047"/>
                </a:cubicBezTo>
                <a:cubicBezTo>
                  <a:pt x="1695464" y="3112946"/>
                  <a:pt x="938569" y="2993066"/>
                  <a:pt x="545670" y="2452287"/>
                </a:cubicBezTo>
                <a:cubicBezTo>
                  <a:pt x="302842" y="2118063"/>
                  <a:pt x="255883" y="1701289"/>
                  <a:pt x="383624" y="1339097"/>
                </a:cubicBezTo>
                <a:lnTo>
                  <a:pt x="271337" y="1301981"/>
                </a:lnTo>
                <a:lnTo>
                  <a:pt x="269200" y="1308446"/>
                </a:lnTo>
                <a:cubicBezTo>
                  <a:pt x="258184" y="1341768"/>
                  <a:pt x="222242" y="1359852"/>
                  <a:pt x="188919" y="1348836"/>
                </a:cubicBezTo>
                <a:lnTo>
                  <a:pt x="43619" y="1300805"/>
                </a:lnTo>
                <a:cubicBezTo>
                  <a:pt x="10297" y="1289790"/>
                  <a:pt x="-7787" y="1253847"/>
                  <a:pt x="3228" y="1220525"/>
                </a:cubicBezTo>
                <a:lnTo>
                  <a:pt x="80565" y="986568"/>
                </a:lnTo>
                <a:cubicBezTo>
                  <a:pt x="86073" y="969906"/>
                  <a:pt x="97812" y="957056"/>
                  <a:pt x="112340" y="949746"/>
                </a:cubicBezTo>
                <a:cubicBezTo>
                  <a:pt x="126869" y="942436"/>
                  <a:pt x="144185" y="940669"/>
                  <a:pt x="160847" y="946177"/>
                </a:cubicBezTo>
                <a:lnTo>
                  <a:pt x="306147" y="994208"/>
                </a:lnTo>
                <a:cubicBezTo>
                  <a:pt x="339468" y="1005223"/>
                  <a:pt x="357552" y="1041166"/>
                  <a:pt x="346537" y="1074488"/>
                </a:cubicBezTo>
                <a:lnTo>
                  <a:pt x="344596" y="1080361"/>
                </a:lnTo>
                <a:lnTo>
                  <a:pt x="482601" y="1125980"/>
                </a:lnTo>
                <a:cubicBezTo>
                  <a:pt x="516519" y="1067404"/>
                  <a:pt x="556040" y="1011588"/>
                  <a:pt x="601675" y="959905"/>
                </a:cubicBezTo>
                <a:cubicBezTo>
                  <a:pt x="455910" y="958740"/>
                  <a:pt x="312806" y="890195"/>
                  <a:pt x="220407" y="763018"/>
                </a:cubicBezTo>
                <a:cubicBezTo>
                  <a:pt x="64413" y="548311"/>
                  <a:pt x="112009" y="247801"/>
                  <a:pt x="326716" y="9180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5" name="Oval 26">
            <a:extLst>
              <a:ext uri="{FF2B5EF4-FFF2-40B4-BE49-F238E27FC236}">
                <a16:creationId xmlns:a16="http://schemas.microsoft.com/office/drawing/2014/main" id="{4FBC0D85-5F93-4EB1-A344-DFF9E2451346}"/>
              </a:ext>
            </a:extLst>
          </p:cNvPr>
          <p:cNvSpPr/>
          <p:nvPr/>
        </p:nvSpPr>
        <p:spPr>
          <a:xfrm>
            <a:off x="691579" y="3048000"/>
            <a:ext cx="508613" cy="601437"/>
          </a:xfrm>
          <a:custGeom>
            <a:avLst/>
            <a:gdLst/>
            <a:ahLst/>
            <a:cxnLst/>
            <a:rect l="l" t="t" r="r" b="b"/>
            <a:pathLst>
              <a:path w="2543357" h="3035197">
                <a:moveTo>
                  <a:pt x="1932497" y="885460"/>
                </a:moveTo>
                <a:lnTo>
                  <a:pt x="1858608" y="981586"/>
                </a:lnTo>
                <a:cubicBezTo>
                  <a:pt x="2087948" y="1157874"/>
                  <a:pt x="2221364" y="1431493"/>
                  <a:pt x="2219022" y="1720748"/>
                </a:cubicBezTo>
                <a:lnTo>
                  <a:pt x="2340261" y="1721729"/>
                </a:lnTo>
                <a:cubicBezTo>
                  <a:pt x="2342911" y="1394473"/>
                  <a:pt x="2191967" y="1084907"/>
                  <a:pt x="1932497" y="885460"/>
                </a:cubicBezTo>
                <a:close/>
                <a:moveTo>
                  <a:pt x="1028922" y="281987"/>
                </a:moveTo>
                <a:cubicBezTo>
                  <a:pt x="1157068" y="321344"/>
                  <a:pt x="1128134" y="299573"/>
                  <a:pt x="1193247" y="332230"/>
                </a:cubicBezTo>
                <a:cubicBezTo>
                  <a:pt x="1269854" y="451410"/>
                  <a:pt x="1301375" y="602654"/>
                  <a:pt x="1295736" y="739575"/>
                </a:cubicBezTo>
                <a:cubicBezTo>
                  <a:pt x="1418781" y="730097"/>
                  <a:pt x="1391656" y="622269"/>
                  <a:pt x="1842154" y="674175"/>
                </a:cubicBezTo>
                <a:cubicBezTo>
                  <a:pt x="2251963" y="725703"/>
                  <a:pt x="2543357" y="1202505"/>
                  <a:pt x="2543357" y="1911138"/>
                </a:cubicBezTo>
                <a:cubicBezTo>
                  <a:pt x="2543357" y="2619771"/>
                  <a:pt x="2228290" y="3174439"/>
                  <a:pt x="1189012" y="3004227"/>
                </a:cubicBezTo>
                <a:cubicBezTo>
                  <a:pt x="266689" y="3142266"/>
                  <a:pt x="99973" y="2479414"/>
                  <a:pt x="24671" y="2089269"/>
                </a:cubicBezTo>
                <a:cubicBezTo>
                  <a:pt x="-50631" y="1699124"/>
                  <a:pt x="9514" y="922425"/>
                  <a:pt x="737199" y="663358"/>
                </a:cubicBezTo>
                <a:cubicBezTo>
                  <a:pt x="1021153" y="585721"/>
                  <a:pt x="1093645" y="690425"/>
                  <a:pt x="1216376" y="728497"/>
                </a:cubicBezTo>
                <a:cubicBezTo>
                  <a:pt x="1183268" y="569368"/>
                  <a:pt x="1135766" y="458984"/>
                  <a:pt x="1028922" y="281987"/>
                </a:cubicBezTo>
                <a:close/>
                <a:moveTo>
                  <a:pt x="1919942" y="47"/>
                </a:moveTo>
                <a:cubicBezTo>
                  <a:pt x="2086542" y="1491"/>
                  <a:pt x="2263938" y="35583"/>
                  <a:pt x="2350876" y="60453"/>
                </a:cubicBezTo>
                <a:cubicBezTo>
                  <a:pt x="2672784" y="174000"/>
                  <a:pt x="2321773" y="213881"/>
                  <a:pt x="2220060" y="345654"/>
                </a:cubicBezTo>
                <a:cubicBezTo>
                  <a:pt x="2118347" y="477427"/>
                  <a:pt x="2005019" y="609932"/>
                  <a:pt x="1770740" y="609932"/>
                </a:cubicBezTo>
                <a:lnTo>
                  <a:pt x="1326444" y="614956"/>
                </a:lnTo>
                <a:lnTo>
                  <a:pt x="1346541" y="320533"/>
                </a:lnTo>
                <a:cubicBezTo>
                  <a:pt x="1401807" y="115484"/>
                  <a:pt x="1563158" y="44336"/>
                  <a:pt x="1760692" y="11037"/>
                </a:cubicBezTo>
                <a:cubicBezTo>
                  <a:pt x="1810076" y="2712"/>
                  <a:pt x="1864409" y="-434"/>
                  <a:pt x="1919942" y="4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6" name="Parallelogram 15">
            <a:extLst>
              <a:ext uri="{FF2B5EF4-FFF2-40B4-BE49-F238E27FC236}">
                <a16:creationId xmlns:a16="http://schemas.microsoft.com/office/drawing/2014/main" id="{36EB4DDB-71BA-49F3-9B95-555A78CFD8DB}"/>
              </a:ext>
            </a:extLst>
          </p:cNvPr>
          <p:cNvSpPr/>
          <p:nvPr/>
        </p:nvSpPr>
        <p:spPr>
          <a:xfrm rot="16200000">
            <a:off x="6766587" y="3864681"/>
            <a:ext cx="598764" cy="613377"/>
          </a:xfrm>
          <a:custGeom>
            <a:avLst/>
            <a:gdLst/>
            <a:ahLst/>
            <a:cxnLst/>
            <a:rect l="l" t="t" r="r" b="b"/>
            <a:pathLst>
              <a:path w="2993176" h="3240001">
                <a:moveTo>
                  <a:pt x="1299907" y="647892"/>
                </a:moveTo>
                <a:lnTo>
                  <a:pt x="665509" y="1620000"/>
                </a:lnTo>
                <a:lnTo>
                  <a:pt x="1299907" y="2592108"/>
                </a:lnTo>
                <a:lnTo>
                  <a:pt x="634398" y="2592108"/>
                </a:lnTo>
                <a:lnTo>
                  <a:pt x="0" y="1620000"/>
                </a:lnTo>
                <a:lnTo>
                  <a:pt x="634398" y="647892"/>
                </a:lnTo>
                <a:close/>
                <a:moveTo>
                  <a:pt x="2993176" y="1620001"/>
                </a:moveTo>
                <a:lnTo>
                  <a:pt x="1913056" y="3240001"/>
                </a:lnTo>
                <a:lnTo>
                  <a:pt x="1782206" y="3043749"/>
                </a:lnTo>
                <a:lnTo>
                  <a:pt x="1110064" y="3043749"/>
                </a:lnTo>
                <a:cubicBezTo>
                  <a:pt x="1089036" y="3096599"/>
                  <a:pt x="1037333" y="3133759"/>
                  <a:pt x="976952" y="3133759"/>
                </a:cubicBezTo>
                <a:cubicBezTo>
                  <a:pt x="923853" y="3133759"/>
                  <a:pt x="877466" y="3105022"/>
                  <a:pt x="854540" y="3061058"/>
                </a:cubicBezTo>
                <a:lnTo>
                  <a:pt x="302383" y="3169763"/>
                </a:lnTo>
                <a:lnTo>
                  <a:pt x="302383" y="2809723"/>
                </a:lnTo>
                <a:lnTo>
                  <a:pt x="854540" y="2918427"/>
                </a:lnTo>
                <a:cubicBezTo>
                  <a:pt x="877466" y="2874463"/>
                  <a:pt x="923853" y="2845727"/>
                  <a:pt x="976952" y="2845727"/>
                </a:cubicBezTo>
                <a:cubicBezTo>
                  <a:pt x="1037333" y="2845727"/>
                  <a:pt x="1089036" y="2882887"/>
                  <a:pt x="1110064" y="2935737"/>
                </a:cubicBezTo>
                <a:lnTo>
                  <a:pt x="1710190" y="2935737"/>
                </a:lnTo>
                <a:lnTo>
                  <a:pt x="832936" y="1620001"/>
                </a:lnTo>
                <a:lnTo>
                  <a:pt x="191305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3" name="Rounded Rectangle 7">
            <a:extLst>
              <a:ext uri="{FF2B5EF4-FFF2-40B4-BE49-F238E27FC236}">
                <a16:creationId xmlns:a16="http://schemas.microsoft.com/office/drawing/2014/main" id="{3EF156F6-B5F0-475D-B29A-15B9D0F461A5}"/>
              </a:ext>
            </a:extLst>
          </p:cNvPr>
          <p:cNvSpPr/>
          <p:nvPr/>
        </p:nvSpPr>
        <p:spPr>
          <a:xfrm>
            <a:off x="766613" y="3833085"/>
            <a:ext cx="358543" cy="609295"/>
          </a:xfrm>
          <a:custGeom>
            <a:avLst/>
            <a:gdLst/>
            <a:ahLst/>
            <a:cxnLst/>
            <a:rect l="l" t="t" r="r" b="b"/>
            <a:pathLst>
              <a:path w="1872208" h="3240000">
                <a:moveTo>
                  <a:pt x="936104" y="2852499"/>
                </a:moveTo>
                <a:cubicBezTo>
                  <a:pt x="861605" y="2852499"/>
                  <a:pt x="801211" y="2912893"/>
                  <a:pt x="801211" y="2987392"/>
                </a:cubicBezTo>
                <a:cubicBezTo>
                  <a:pt x="801211" y="3061891"/>
                  <a:pt x="861605" y="3122285"/>
                  <a:pt x="936104" y="3122285"/>
                </a:cubicBezTo>
                <a:cubicBezTo>
                  <a:pt x="1010603" y="3122285"/>
                  <a:pt x="1070997" y="3061891"/>
                  <a:pt x="1070997" y="2987392"/>
                </a:cubicBezTo>
                <a:cubicBezTo>
                  <a:pt x="1070997" y="2912893"/>
                  <a:pt x="1010603" y="2852499"/>
                  <a:pt x="936104" y="2852499"/>
                </a:cubicBezTo>
                <a:close/>
                <a:moveTo>
                  <a:pt x="144016" y="323096"/>
                </a:moveTo>
                <a:lnTo>
                  <a:pt x="144016" y="2699360"/>
                </a:lnTo>
                <a:lnTo>
                  <a:pt x="1728192" y="2699360"/>
                </a:lnTo>
                <a:lnTo>
                  <a:pt x="1728192" y="323096"/>
                </a:lnTo>
                <a:close/>
                <a:moveTo>
                  <a:pt x="720104" y="107072"/>
                </a:moveTo>
                <a:cubicBezTo>
                  <a:pt x="690281" y="107072"/>
                  <a:pt x="666104" y="131249"/>
                  <a:pt x="666104" y="161072"/>
                </a:cubicBezTo>
                <a:cubicBezTo>
                  <a:pt x="666104" y="190895"/>
                  <a:pt x="690281" y="215072"/>
                  <a:pt x="720104" y="215072"/>
                </a:cubicBezTo>
                <a:lnTo>
                  <a:pt x="1152104" y="215072"/>
                </a:lnTo>
                <a:cubicBezTo>
                  <a:pt x="1181927" y="215072"/>
                  <a:pt x="1206104" y="190895"/>
                  <a:pt x="1206104" y="161072"/>
                </a:cubicBezTo>
                <a:cubicBezTo>
                  <a:pt x="1206104" y="131249"/>
                  <a:pt x="1181927" y="107072"/>
                  <a:pt x="1152104" y="107072"/>
                </a:cubicBezTo>
                <a:close/>
                <a:moveTo>
                  <a:pt x="312041" y="0"/>
                </a:moveTo>
                <a:lnTo>
                  <a:pt x="1560167" y="0"/>
                </a:lnTo>
                <a:cubicBezTo>
                  <a:pt x="1732502" y="0"/>
                  <a:pt x="1872208" y="139706"/>
                  <a:pt x="1872208" y="312041"/>
                </a:cubicBezTo>
                <a:lnTo>
                  <a:pt x="1872208" y="2927959"/>
                </a:lnTo>
                <a:cubicBezTo>
                  <a:pt x="1872208" y="3100294"/>
                  <a:pt x="1732502" y="3240000"/>
                  <a:pt x="1560167" y="3240000"/>
                </a:cubicBezTo>
                <a:lnTo>
                  <a:pt x="312041" y="3240000"/>
                </a:lnTo>
                <a:cubicBezTo>
                  <a:pt x="139706" y="3240000"/>
                  <a:pt x="0" y="3100294"/>
                  <a:pt x="0" y="2927959"/>
                </a:cubicBezTo>
                <a:lnTo>
                  <a:pt x="0" y="312041"/>
                </a:lnTo>
                <a:cubicBezTo>
                  <a:pt x="0" y="139706"/>
                  <a:pt x="139706" y="0"/>
                  <a:pt x="312041" y="0"/>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Tree>
    <p:extLst>
      <p:ext uri="{BB962C8B-B14F-4D97-AF65-F5344CB8AC3E}">
        <p14:creationId xmlns:p14="http://schemas.microsoft.com/office/powerpoint/2010/main" val="10822748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Usmonov-M\Desktop\logo.png">
            <a:extLst>
              <a:ext uri="{FF2B5EF4-FFF2-40B4-BE49-F238E27FC236}">
                <a16:creationId xmlns:a16="http://schemas.microsoft.com/office/drawing/2014/main" id="{70EA2BE2-65EC-4842-8A04-4F575AAA24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8152" y="428403"/>
            <a:ext cx="3203848" cy="647815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7432" y="1222248"/>
            <a:ext cx="576072" cy="530352"/>
          </a:xfrm>
          <a:prstGeom prst="rect">
            <a:avLst/>
          </a:prstGeom>
          <a:solidFill>
            <a:srgbClr val="1F8AC0"/>
          </a:solidFill>
          <a:ln>
            <a:solidFill>
              <a:srgbClr val="1F8A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Номер слайда 4">
            <a:extLst>
              <a:ext uri="{FF2B5EF4-FFF2-40B4-BE49-F238E27FC236}">
                <a16:creationId xmlns:a16="http://schemas.microsoft.com/office/drawing/2014/main" id="{1AF6403F-EE0E-4C1E-9A9D-4144DA8533C6}"/>
              </a:ext>
            </a:extLst>
          </p:cNvPr>
          <p:cNvSpPr>
            <a:spLocks noGrp="1"/>
          </p:cNvSpPr>
          <p:nvPr>
            <p:ph type="sldNum" sz="quarter" idx="12"/>
          </p:nvPr>
        </p:nvSpPr>
        <p:spPr>
          <a:xfrm>
            <a:off x="11513820" y="6464808"/>
            <a:ext cx="640080" cy="329184"/>
          </a:xfrm>
        </p:spPr>
        <p:txBody>
          <a:bodyPr/>
          <a:lstStyle/>
          <a:p>
            <a:pPr algn="ctr">
              <a:defRPr/>
            </a:pPr>
            <a:fld id="{FC66782D-FF8E-45ED-A8F5-A0175A667A77}" type="slidenum">
              <a:rPr lang="ru-RU" smtClean="0">
                <a:solidFill>
                  <a:schemeClr val="tx1"/>
                </a:solidFill>
                <a:latin typeface="+mn-lt"/>
              </a:rPr>
              <a:pPr algn="ctr">
                <a:defRPr/>
              </a:pPr>
              <a:t>6</a:t>
            </a:fld>
            <a:endParaRPr lang="ru-RU" dirty="0">
              <a:solidFill>
                <a:schemeClr val="tx1"/>
              </a:solidFill>
              <a:latin typeface="+mn-lt"/>
            </a:endParaRPr>
          </a:p>
        </p:txBody>
      </p:sp>
      <p:pic>
        <p:nvPicPr>
          <p:cNvPr id="11" name="Picture 6" descr="logo_circle.png">
            <a:extLst>
              <a:ext uri="{FF2B5EF4-FFF2-40B4-BE49-F238E27FC236}">
                <a16:creationId xmlns:a16="http://schemas.microsoft.com/office/drawing/2014/main" id="{50685503-EEB1-4535-9158-3FEBD609C1D3}"/>
              </a:ext>
            </a:extLst>
          </p:cNvPr>
          <p:cNvPicPr>
            <a:picLocks noChangeAspect="1"/>
          </p:cNvPicPr>
          <p:nvPr/>
        </p:nvPicPr>
        <p:blipFill>
          <a:blip r:embed="rId4"/>
          <a:stretch>
            <a:fillRect/>
          </a:stretch>
        </p:blipFill>
        <p:spPr>
          <a:xfrm>
            <a:off x="11513820" y="5789517"/>
            <a:ext cx="640080" cy="640080"/>
          </a:xfrm>
          <a:prstGeom prst="rect">
            <a:avLst/>
          </a:prstGeom>
        </p:spPr>
      </p:pic>
      <p:sp>
        <p:nvSpPr>
          <p:cNvPr id="59" name="Прямоугольник 58">
            <a:extLst>
              <a:ext uri="{FF2B5EF4-FFF2-40B4-BE49-F238E27FC236}">
                <a16:creationId xmlns:a16="http://schemas.microsoft.com/office/drawing/2014/main" id="{FDD9E6F0-3007-4DBA-A93D-AF491864128F}"/>
              </a:ext>
            </a:extLst>
          </p:cNvPr>
          <p:cNvSpPr/>
          <p:nvPr/>
        </p:nvSpPr>
        <p:spPr>
          <a:xfrm>
            <a:off x="630555" y="1295400"/>
            <a:ext cx="8437245" cy="461665"/>
          </a:xfrm>
          <a:prstGeom prst="rect">
            <a:avLst/>
          </a:prstGeom>
        </p:spPr>
        <p:txBody>
          <a:bodyPr wrap="square">
            <a:spAutoFit/>
          </a:bodyPr>
          <a:lstStyle/>
          <a:p>
            <a:r>
              <a:rPr lang="en-US" sz="2400" b="1" dirty="0">
                <a:latin typeface="+mn-lt"/>
                <a:cs typeface="Times New Roman" panose="02020603050405020304" pitchFamily="18" charset="0"/>
              </a:rPr>
              <a:t>SDG achievements by H1 2026</a:t>
            </a:r>
            <a:endParaRPr lang="ru-RU" sz="2400" b="1" dirty="0">
              <a:latin typeface="+mn-lt"/>
              <a:cs typeface="Times New Roman" panose="02020603050405020304" pitchFamily="18" charset="0"/>
            </a:endParaRPr>
          </a:p>
        </p:txBody>
      </p:sp>
      <p:graphicFrame>
        <p:nvGraphicFramePr>
          <p:cNvPr id="4" name="Таблица 8">
            <a:extLst>
              <a:ext uri="{FF2B5EF4-FFF2-40B4-BE49-F238E27FC236}">
                <a16:creationId xmlns:a16="http://schemas.microsoft.com/office/drawing/2014/main" id="{E7A112F0-0507-4E4A-9F13-A6022344519F}"/>
              </a:ext>
            </a:extLst>
          </p:cNvPr>
          <p:cNvGraphicFramePr>
            <a:graphicFrameLocks noGrp="1"/>
          </p:cNvGraphicFramePr>
          <p:nvPr>
            <p:extLst>
              <p:ext uri="{D42A27DB-BD31-4B8C-83A1-F6EECF244321}">
                <p14:modId xmlns:p14="http://schemas.microsoft.com/office/powerpoint/2010/main" val="4159146156"/>
              </p:ext>
            </p:extLst>
          </p:nvPr>
        </p:nvGraphicFramePr>
        <p:xfrm>
          <a:off x="2286000" y="2354865"/>
          <a:ext cx="7213018" cy="4038600"/>
        </p:xfrm>
        <a:graphic>
          <a:graphicData uri="http://schemas.openxmlformats.org/drawingml/2006/table">
            <a:tbl>
              <a:tblPr firstRow="1" bandRow="1">
                <a:tableStyleId>{5C22544A-7EE6-4342-B048-85BDC9FD1C3A}</a:tableStyleId>
              </a:tblPr>
              <a:tblGrid>
                <a:gridCol w="7213018">
                  <a:extLst>
                    <a:ext uri="{9D8B030D-6E8A-4147-A177-3AD203B41FA5}">
                      <a16:colId xmlns:a16="http://schemas.microsoft.com/office/drawing/2014/main" val="4086557658"/>
                    </a:ext>
                  </a:extLst>
                </a:gridCol>
              </a:tblGrid>
              <a:tr h="1016011">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lumMod val="85000"/>
                              <a:lumOff val="15000"/>
                            </a:schemeClr>
                          </a:solidFill>
                          <a:latin typeface="+mn-lt"/>
                        </a:rPr>
                        <a:t>127,488 active borrowers served across Tajikistan;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lumMod val="85000"/>
                              <a:lumOff val="15000"/>
                            </a:schemeClr>
                          </a:solidFill>
                          <a:latin typeface="+mn-lt"/>
                        </a:rPr>
                        <a:t>20,967 first-time borrowers financed during H1 2026;</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lumMod val="85000"/>
                              <a:lumOff val="15000"/>
                            </a:schemeClr>
                          </a:solidFill>
                          <a:latin typeface="+mn-lt"/>
                        </a:rPr>
                        <a:t>21,158 active savers;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lumMod val="85000"/>
                              <a:lumOff val="15000"/>
                            </a:schemeClr>
                          </a:solidFill>
                          <a:latin typeface="+mn-lt"/>
                        </a:rPr>
                        <a:t>TJS 2.4 </a:t>
                      </a:r>
                      <a:r>
                        <a:rPr lang="en-US" sz="1200" b="0" dirty="0" err="1">
                          <a:solidFill>
                            <a:schemeClr val="tx1">
                              <a:lumMod val="85000"/>
                              <a:lumOff val="15000"/>
                            </a:schemeClr>
                          </a:solidFill>
                          <a:latin typeface="+mn-lt"/>
                        </a:rPr>
                        <a:t>bln</a:t>
                      </a:r>
                      <a:r>
                        <a:rPr lang="en-US" sz="1200" b="0" dirty="0">
                          <a:solidFill>
                            <a:schemeClr val="tx1">
                              <a:lumMod val="85000"/>
                              <a:lumOff val="15000"/>
                            </a:schemeClr>
                          </a:solidFill>
                          <a:latin typeface="+mn-lt"/>
                        </a:rPr>
                        <a:t> outstanding loan portfolio supporting household and business income generation.</a:t>
                      </a:r>
                    </a:p>
                    <a:p>
                      <a:pPr marL="171450" indent="-171450">
                        <a:buFont typeface="Arial" panose="020B0604020202020204" pitchFamily="34" charset="0"/>
                        <a:buChar char="•"/>
                      </a:pPr>
                      <a:endParaRPr lang="en-US" sz="1200" b="0" dirty="0">
                        <a:solidFill>
                          <a:schemeClr val="tx1">
                            <a:lumMod val="85000"/>
                            <a:lumOff val="15000"/>
                          </a:schemeClr>
                        </a:solidFill>
                        <a:latin typeface="+mn-lt"/>
                      </a:endParaRPr>
                    </a:p>
                  </a:txBody>
                  <a:tcPr>
                    <a:solidFill>
                      <a:schemeClr val="accent1">
                        <a:lumMod val="20000"/>
                        <a:lumOff val="80000"/>
                      </a:schemeClr>
                    </a:solidFill>
                  </a:tcPr>
                </a:tc>
                <a:extLst>
                  <a:ext uri="{0D108BD9-81ED-4DB2-BD59-A6C34878D82A}">
                    <a16:rowId xmlns:a16="http://schemas.microsoft.com/office/drawing/2014/main" val="2964514099"/>
                  </a:ext>
                </a:extLst>
              </a:tr>
              <a:tr h="1016011">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lumMod val="85000"/>
                              <a:lumOff val="15000"/>
                            </a:schemeClr>
                          </a:solidFill>
                          <a:latin typeface="+mn-lt"/>
                        </a:rPr>
                        <a:t>4</a:t>
                      </a:r>
                      <a:r>
                        <a:rPr lang="ru-RU" sz="1200" b="0" dirty="0">
                          <a:solidFill>
                            <a:schemeClr val="tx1">
                              <a:lumMod val="85000"/>
                              <a:lumOff val="15000"/>
                            </a:schemeClr>
                          </a:solidFill>
                          <a:latin typeface="+mn-lt"/>
                        </a:rPr>
                        <a:t>7</a:t>
                      </a:r>
                      <a:r>
                        <a:rPr lang="en-US" sz="1200" b="0" dirty="0">
                          <a:solidFill>
                            <a:schemeClr val="tx1">
                              <a:lumMod val="85000"/>
                              <a:lumOff val="15000"/>
                            </a:schemeClr>
                          </a:solidFill>
                          <a:latin typeface="+mn-lt"/>
                        </a:rPr>
                        <a:t>% - Women among all employees;</a:t>
                      </a:r>
                    </a:p>
                    <a:p>
                      <a:pPr marL="171450" indent="-171450">
                        <a:buFont typeface="Arial" panose="020B0604020202020204" pitchFamily="34" charset="0"/>
                        <a:buChar char="•"/>
                      </a:pPr>
                      <a:r>
                        <a:rPr lang="en-US" sz="1200" b="0" dirty="0">
                          <a:solidFill>
                            <a:schemeClr val="tx1">
                              <a:lumMod val="85000"/>
                              <a:lumOff val="15000"/>
                            </a:schemeClr>
                          </a:solidFill>
                          <a:latin typeface="+mn-lt"/>
                        </a:rPr>
                        <a:t>3</a:t>
                      </a:r>
                      <a:r>
                        <a:rPr lang="ru-RU" sz="1200" b="0" dirty="0">
                          <a:solidFill>
                            <a:schemeClr val="tx1">
                              <a:lumMod val="85000"/>
                              <a:lumOff val="15000"/>
                            </a:schemeClr>
                          </a:solidFill>
                          <a:latin typeface="+mn-lt"/>
                        </a:rPr>
                        <a:t>3</a:t>
                      </a:r>
                      <a:r>
                        <a:rPr lang="en-US" sz="1200" b="0" dirty="0">
                          <a:solidFill>
                            <a:schemeClr val="tx1">
                              <a:lumMod val="85000"/>
                              <a:lumOff val="15000"/>
                            </a:schemeClr>
                          </a:solidFill>
                          <a:latin typeface="+mn-lt"/>
                        </a:rPr>
                        <a:t>% - Women among heads of units and departments;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lumMod val="85000"/>
                              <a:lumOff val="15000"/>
                            </a:schemeClr>
                          </a:solidFill>
                          <a:latin typeface="+mn-lt"/>
                        </a:rPr>
                        <a:t>14% - Women in senior management;</a:t>
                      </a:r>
                    </a:p>
                    <a:p>
                      <a:pPr marL="171450" indent="-171450">
                        <a:buFont typeface="Arial" panose="020B0604020202020204" pitchFamily="34" charset="0"/>
                        <a:buChar char="•"/>
                      </a:pPr>
                      <a:r>
                        <a:rPr lang="en-US" sz="1200" b="0" dirty="0">
                          <a:solidFill>
                            <a:schemeClr val="tx1">
                              <a:lumMod val="85000"/>
                              <a:lumOff val="15000"/>
                            </a:schemeClr>
                          </a:solidFill>
                          <a:latin typeface="+mn-lt"/>
                        </a:rPr>
                        <a:t>11%   - Women among all Branch directors;</a:t>
                      </a:r>
                    </a:p>
                    <a:p>
                      <a:pPr marL="171450" indent="-171450">
                        <a:buFont typeface="Arial" panose="020B0604020202020204" pitchFamily="34" charset="0"/>
                        <a:buChar char="•"/>
                      </a:pPr>
                      <a:r>
                        <a:rPr lang="en-US" sz="1200" b="0" dirty="0">
                          <a:solidFill>
                            <a:schemeClr val="tx1">
                              <a:lumMod val="85000"/>
                              <a:lumOff val="15000"/>
                            </a:schemeClr>
                          </a:solidFill>
                          <a:latin typeface="+mn-lt"/>
                        </a:rPr>
                        <a:t>5</a:t>
                      </a:r>
                      <a:r>
                        <a:rPr lang="ru-RU" sz="1200" b="0" dirty="0">
                          <a:solidFill>
                            <a:schemeClr val="tx1">
                              <a:lumMod val="85000"/>
                              <a:lumOff val="15000"/>
                            </a:schemeClr>
                          </a:solidFill>
                          <a:latin typeface="+mn-lt"/>
                        </a:rPr>
                        <a:t>1</a:t>
                      </a:r>
                      <a:r>
                        <a:rPr lang="en-US" sz="1200" b="0" dirty="0">
                          <a:solidFill>
                            <a:schemeClr val="tx1">
                              <a:lumMod val="85000"/>
                              <a:lumOff val="15000"/>
                            </a:schemeClr>
                          </a:solidFill>
                          <a:latin typeface="+mn-lt"/>
                        </a:rPr>
                        <a:t>.</a:t>
                      </a:r>
                      <a:r>
                        <a:rPr lang="ru-RU" sz="1200" b="0" dirty="0">
                          <a:solidFill>
                            <a:schemeClr val="tx1">
                              <a:lumMod val="85000"/>
                              <a:lumOff val="15000"/>
                            </a:schemeClr>
                          </a:solidFill>
                          <a:latin typeface="+mn-lt"/>
                        </a:rPr>
                        <a:t>1</a:t>
                      </a:r>
                      <a:r>
                        <a:rPr lang="en-US" sz="1200" b="0" dirty="0">
                          <a:solidFill>
                            <a:schemeClr val="tx1">
                              <a:lumMod val="85000"/>
                              <a:lumOff val="15000"/>
                            </a:schemeClr>
                          </a:solidFill>
                          <a:latin typeface="+mn-lt"/>
                        </a:rPr>
                        <a:t>% - of all hired employees are women. </a:t>
                      </a:r>
                    </a:p>
                  </a:txBody>
                  <a:tcPr>
                    <a:solidFill>
                      <a:schemeClr val="accent1">
                        <a:lumMod val="20000"/>
                        <a:lumOff val="80000"/>
                      </a:schemeClr>
                    </a:solidFill>
                  </a:tcPr>
                </a:tc>
                <a:extLst>
                  <a:ext uri="{0D108BD9-81ED-4DB2-BD59-A6C34878D82A}">
                    <a16:rowId xmlns:a16="http://schemas.microsoft.com/office/drawing/2014/main" val="522735792"/>
                  </a:ext>
                </a:extLst>
              </a:tr>
              <a:tr h="1003289">
                <a:tc>
                  <a:txBody>
                    <a:bodyPr/>
                    <a:lstStyle/>
                    <a:p>
                      <a:pPr marL="171450" indent="-171450">
                        <a:buFont typeface="Arial" panose="020B0604020202020204" pitchFamily="34" charset="0"/>
                        <a:buChar char="•"/>
                      </a:pPr>
                      <a:r>
                        <a:rPr lang="en-US" sz="1200" b="0" dirty="0">
                          <a:solidFill>
                            <a:schemeClr val="tx1">
                              <a:lumMod val="85000"/>
                              <a:lumOff val="15000"/>
                            </a:schemeClr>
                          </a:solidFill>
                          <a:latin typeface="+mn-lt"/>
                        </a:rPr>
                        <a:t>TJS 2.4 </a:t>
                      </a:r>
                      <a:r>
                        <a:rPr lang="en-US" sz="1200" b="0" dirty="0" err="1">
                          <a:solidFill>
                            <a:schemeClr val="tx1">
                              <a:lumMod val="85000"/>
                              <a:lumOff val="15000"/>
                            </a:schemeClr>
                          </a:solidFill>
                          <a:latin typeface="+mn-lt"/>
                        </a:rPr>
                        <a:t>bln</a:t>
                      </a:r>
                      <a:r>
                        <a:rPr lang="en-US" sz="1200" b="0" dirty="0">
                          <a:solidFill>
                            <a:schemeClr val="tx1">
                              <a:lumMod val="85000"/>
                              <a:lumOff val="15000"/>
                            </a:schemeClr>
                          </a:solidFill>
                          <a:latin typeface="+mn-lt"/>
                        </a:rPr>
                        <a:t> loan portfolio supporting MSMEs and individual entrepreneurs;</a:t>
                      </a:r>
                    </a:p>
                    <a:p>
                      <a:pPr marL="171450" indent="-171450">
                        <a:buFont typeface="Arial" panose="020B0604020202020204" pitchFamily="34" charset="0"/>
                        <a:buChar char="•"/>
                      </a:pPr>
                      <a:r>
                        <a:rPr lang="en-US" sz="1200" b="0" dirty="0">
                          <a:solidFill>
                            <a:schemeClr val="tx1">
                              <a:lumMod val="85000"/>
                              <a:lumOff val="15000"/>
                            </a:schemeClr>
                          </a:solidFill>
                          <a:latin typeface="+mn-lt"/>
                        </a:rPr>
                        <a:t>126,222 loans disbursed during H1 2026;</a:t>
                      </a:r>
                    </a:p>
                    <a:p>
                      <a:pPr marL="171450" indent="-171450">
                        <a:buFont typeface="Arial" panose="020B0604020202020204" pitchFamily="34" charset="0"/>
                        <a:buChar char="•"/>
                      </a:pPr>
                      <a:r>
                        <a:rPr lang="en-US" sz="1200" b="0" dirty="0">
                          <a:solidFill>
                            <a:schemeClr val="tx1">
                              <a:lumMod val="85000"/>
                              <a:lumOff val="15000"/>
                            </a:schemeClr>
                          </a:solidFill>
                          <a:latin typeface="+mn-lt"/>
                        </a:rPr>
                        <a:t>1,444 employees nationwide;</a:t>
                      </a:r>
                    </a:p>
                    <a:p>
                      <a:pPr marL="171450" indent="-171450">
                        <a:buFont typeface="Arial" panose="020B0604020202020204" pitchFamily="34" charset="0"/>
                        <a:buChar char="•"/>
                      </a:pPr>
                      <a:r>
                        <a:rPr lang="en-US" sz="1200" b="0" dirty="0">
                          <a:solidFill>
                            <a:schemeClr val="tx1">
                              <a:lumMod val="85000"/>
                              <a:lumOff val="15000"/>
                            </a:schemeClr>
                          </a:solidFill>
                          <a:latin typeface="+mn-lt"/>
                        </a:rPr>
                        <a:t>512 loan officers providing financial services across Tajikistan.</a:t>
                      </a:r>
                    </a:p>
                  </a:txBody>
                  <a:tcPr>
                    <a:solidFill>
                      <a:schemeClr val="accent1">
                        <a:lumMod val="20000"/>
                        <a:lumOff val="80000"/>
                      </a:schemeClr>
                    </a:solidFill>
                  </a:tcPr>
                </a:tc>
                <a:extLst>
                  <a:ext uri="{0D108BD9-81ED-4DB2-BD59-A6C34878D82A}">
                    <a16:rowId xmlns:a16="http://schemas.microsoft.com/office/drawing/2014/main" val="3561119486"/>
                  </a:ext>
                </a:extLst>
              </a:tr>
              <a:tr h="1003289">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solidFill>
                            <a:schemeClr val="tx1">
                              <a:lumMod val="85000"/>
                              <a:lumOff val="15000"/>
                            </a:schemeClr>
                          </a:solidFill>
                          <a:latin typeface="+mn-lt"/>
                        </a:rPr>
                        <a:t>TJS 65 </a:t>
                      </a:r>
                      <a:r>
                        <a:rPr lang="en-US" sz="1200" b="0" dirty="0" err="1">
                          <a:solidFill>
                            <a:schemeClr val="tx1">
                              <a:lumMod val="85000"/>
                              <a:lumOff val="15000"/>
                            </a:schemeClr>
                          </a:solidFill>
                          <a:latin typeface="+mn-lt"/>
                        </a:rPr>
                        <a:t>mln</a:t>
                      </a:r>
                      <a:r>
                        <a:rPr lang="en-US" sz="1200" b="0" dirty="0">
                          <a:solidFill>
                            <a:schemeClr val="tx1">
                              <a:lumMod val="85000"/>
                              <a:lumOff val="15000"/>
                            </a:schemeClr>
                          </a:solidFill>
                          <a:latin typeface="+mn-lt"/>
                        </a:rPr>
                        <a:t> green loans portfolio, 2.8% of loan portfolio.</a:t>
                      </a:r>
                    </a:p>
                  </a:txBody>
                  <a:tcPr>
                    <a:solidFill>
                      <a:schemeClr val="accent1">
                        <a:lumMod val="20000"/>
                        <a:lumOff val="80000"/>
                      </a:schemeClr>
                    </a:solidFill>
                  </a:tcPr>
                </a:tc>
                <a:extLst>
                  <a:ext uri="{0D108BD9-81ED-4DB2-BD59-A6C34878D82A}">
                    <a16:rowId xmlns:a16="http://schemas.microsoft.com/office/drawing/2014/main" val="1343125052"/>
                  </a:ext>
                </a:extLst>
              </a:tr>
            </a:tbl>
          </a:graphicData>
        </a:graphic>
      </p:graphicFrame>
      <p:sp>
        <p:nvSpPr>
          <p:cNvPr id="13" name="Прямоугольник 12">
            <a:extLst>
              <a:ext uri="{FF2B5EF4-FFF2-40B4-BE49-F238E27FC236}">
                <a16:creationId xmlns:a16="http://schemas.microsoft.com/office/drawing/2014/main" id="{52F9D755-6B7B-4C23-96E0-63BE9228255E}"/>
              </a:ext>
            </a:extLst>
          </p:cNvPr>
          <p:cNvSpPr/>
          <p:nvPr/>
        </p:nvSpPr>
        <p:spPr>
          <a:xfrm>
            <a:off x="1143138" y="1981200"/>
            <a:ext cx="609462" cy="338554"/>
          </a:xfrm>
          <a:prstGeom prst="rect">
            <a:avLst/>
          </a:prstGeom>
        </p:spPr>
        <p:txBody>
          <a:bodyPr wrap="none">
            <a:spAutoFit/>
          </a:bodyPr>
          <a:lstStyle/>
          <a:p>
            <a:r>
              <a:rPr lang="en-US" sz="1600" b="1" dirty="0">
                <a:latin typeface="+mn-lt"/>
                <a:cs typeface="Times New Roman" panose="02020603050405020304" pitchFamily="18" charset="0"/>
              </a:rPr>
              <a:t>SDG</a:t>
            </a:r>
            <a:endParaRPr lang="en-US" sz="1600" dirty="0">
              <a:latin typeface="+mn-lt"/>
            </a:endParaRPr>
          </a:p>
        </p:txBody>
      </p:sp>
      <p:sp>
        <p:nvSpPr>
          <p:cNvPr id="83" name="Прямоугольник 82">
            <a:extLst>
              <a:ext uri="{FF2B5EF4-FFF2-40B4-BE49-F238E27FC236}">
                <a16:creationId xmlns:a16="http://schemas.microsoft.com/office/drawing/2014/main" id="{210D55A3-AA65-47A9-9556-2B66E7E60E50}"/>
              </a:ext>
            </a:extLst>
          </p:cNvPr>
          <p:cNvSpPr/>
          <p:nvPr/>
        </p:nvSpPr>
        <p:spPr>
          <a:xfrm>
            <a:off x="5068405" y="1981200"/>
            <a:ext cx="1648208" cy="338554"/>
          </a:xfrm>
          <a:prstGeom prst="rect">
            <a:avLst/>
          </a:prstGeom>
        </p:spPr>
        <p:txBody>
          <a:bodyPr wrap="none">
            <a:spAutoFit/>
          </a:bodyPr>
          <a:lstStyle/>
          <a:p>
            <a:pPr algn="ctr"/>
            <a:r>
              <a:rPr lang="en-US" sz="1600" b="1" dirty="0">
                <a:latin typeface="+mn-lt"/>
                <a:cs typeface="Times New Roman" panose="02020603050405020304" pitchFamily="18" charset="0"/>
              </a:rPr>
              <a:t>Result for 202</a:t>
            </a:r>
            <a:r>
              <a:rPr lang="ru-RU" sz="1600" b="1" dirty="0">
                <a:latin typeface="+mn-lt"/>
                <a:cs typeface="Times New Roman" panose="02020603050405020304" pitchFamily="18" charset="0"/>
              </a:rPr>
              <a:t>6</a:t>
            </a:r>
            <a:r>
              <a:rPr lang="en-US" sz="1600" b="1" dirty="0">
                <a:latin typeface="+mn-lt"/>
                <a:cs typeface="Times New Roman" panose="02020603050405020304" pitchFamily="18" charset="0"/>
              </a:rPr>
              <a:t>:</a:t>
            </a:r>
            <a:endParaRPr lang="en-US" sz="1600" dirty="0">
              <a:latin typeface="+mn-lt"/>
            </a:endParaRPr>
          </a:p>
        </p:txBody>
      </p:sp>
      <p:pic>
        <p:nvPicPr>
          <p:cNvPr id="16" name="Рисунок 15">
            <a:extLst>
              <a:ext uri="{FF2B5EF4-FFF2-40B4-BE49-F238E27FC236}">
                <a16:creationId xmlns:a16="http://schemas.microsoft.com/office/drawing/2014/main" id="{27C1BE1D-B48D-49AF-8FBB-6A42D0E469D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8015" y="3375137"/>
            <a:ext cx="986985" cy="986985"/>
          </a:xfrm>
          <a:prstGeom prst="rect">
            <a:avLst/>
          </a:prstGeom>
        </p:spPr>
      </p:pic>
      <p:pic>
        <p:nvPicPr>
          <p:cNvPr id="3" name="Рисунок 2">
            <a:extLst>
              <a:ext uri="{FF2B5EF4-FFF2-40B4-BE49-F238E27FC236}">
                <a16:creationId xmlns:a16="http://schemas.microsoft.com/office/drawing/2014/main" id="{4DD37D9C-1225-ADBB-9C5C-05754CEAC9A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8014" y="2359466"/>
            <a:ext cx="986985" cy="986985"/>
          </a:xfrm>
          <a:prstGeom prst="rect">
            <a:avLst/>
          </a:prstGeom>
        </p:spPr>
      </p:pic>
      <p:pic>
        <p:nvPicPr>
          <p:cNvPr id="12" name="Рисунок 11">
            <a:extLst>
              <a:ext uri="{FF2B5EF4-FFF2-40B4-BE49-F238E27FC236}">
                <a16:creationId xmlns:a16="http://schemas.microsoft.com/office/drawing/2014/main" id="{890A5EBB-EB93-83A2-CE6B-300927FA000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4400" y="5406479"/>
            <a:ext cx="986985" cy="986986"/>
          </a:xfrm>
          <a:prstGeom prst="rect">
            <a:avLst/>
          </a:prstGeom>
        </p:spPr>
      </p:pic>
      <p:pic>
        <p:nvPicPr>
          <p:cNvPr id="15" name="Рисунок 14">
            <a:extLst>
              <a:ext uri="{FF2B5EF4-FFF2-40B4-BE49-F238E27FC236}">
                <a16:creationId xmlns:a16="http://schemas.microsoft.com/office/drawing/2014/main" id="{7220590B-B06F-41FB-56AB-8DAF335BB8E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4400" y="4390808"/>
            <a:ext cx="986985" cy="986985"/>
          </a:xfrm>
          <a:prstGeom prst="rect">
            <a:avLst/>
          </a:prstGeom>
        </p:spPr>
      </p:pic>
    </p:spTree>
    <p:extLst>
      <p:ext uri="{BB962C8B-B14F-4D97-AF65-F5344CB8AC3E}">
        <p14:creationId xmlns:p14="http://schemas.microsoft.com/office/powerpoint/2010/main" val="14576828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Usmonov-M\Desktop\logo.png">
            <a:extLst>
              <a:ext uri="{FF2B5EF4-FFF2-40B4-BE49-F238E27FC236}">
                <a16:creationId xmlns:a16="http://schemas.microsoft.com/office/drawing/2014/main" id="{70EA2BE2-65EC-4842-8A04-4F575AAA24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8152" y="428403"/>
            <a:ext cx="3203848" cy="647815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7432" y="1222248"/>
            <a:ext cx="576072" cy="530352"/>
          </a:xfrm>
          <a:prstGeom prst="rect">
            <a:avLst/>
          </a:prstGeom>
          <a:solidFill>
            <a:srgbClr val="1F8AC0"/>
          </a:solidFill>
          <a:ln>
            <a:solidFill>
              <a:srgbClr val="1F8A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Номер слайда 4">
            <a:extLst>
              <a:ext uri="{FF2B5EF4-FFF2-40B4-BE49-F238E27FC236}">
                <a16:creationId xmlns:a16="http://schemas.microsoft.com/office/drawing/2014/main" id="{1AF6403F-EE0E-4C1E-9A9D-4144DA8533C6}"/>
              </a:ext>
            </a:extLst>
          </p:cNvPr>
          <p:cNvSpPr>
            <a:spLocks noGrp="1"/>
          </p:cNvSpPr>
          <p:nvPr>
            <p:ph type="sldNum" sz="quarter" idx="12"/>
          </p:nvPr>
        </p:nvSpPr>
        <p:spPr>
          <a:xfrm>
            <a:off x="11513820" y="6464808"/>
            <a:ext cx="640080" cy="329184"/>
          </a:xfrm>
        </p:spPr>
        <p:txBody>
          <a:bodyPr/>
          <a:lstStyle/>
          <a:p>
            <a:pPr algn="ctr">
              <a:defRPr/>
            </a:pPr>
            <a:fld id="{FC66782D-FF8E-45ED-A8F5-A0175A667A77}" type="slidenum">
              <a:rPr lang="ru-RU" smtClean="0">
                <a:solidFill>
                  <a:schemeClr val="tx1"/>
                </a:solidFill>
                <a:latin typeface="+mn-lt"/>
              </a:rPr>
              <a:pPr algn="ctr">
                <a:defRPr/>
              </a:pPr>
              <a:t>7</a:t>
            </a:fld>
            <a:endParaRPr lang="ru-RU" dirty="0">
              <a:solidFill>
                <a:schemeClr val="tx1"/>
              </a:solidFill>
              <a:latin typeface="+mn-lt"/>
            </a:endParaRPr>
          </a:p>
        </p:txBody>
      </p:sp>
      <p:pic>
        <p:nvPicPr>
          <p:cNvPr id="11" name="Picture 6" descr="logo_circle.png">
            <a:extLst>
              <a:ext uri="{FF2B5EF4-FFF2-40B4-BE49-F238E27FC236}">
                <a16:creationId xmlns:a16="http://schemas.microsoft.com/office/drawing/2014/main" id="{50685503-EEB1-4535-9158-3FEBD609C1D3}"/>
              </a:ext>
            </a:extLst>
          </p:cNvPr>
          <p:cNvPicPr>
            <a:picLocks noChangeAspect="1"/>
          </p:cNvPicPr>
          <p:nvPr/>
        </p:nvPicPr>
        <p:blipFill>
          <a:blip r:embed="rId4"/>
          <a:stretch>
            <a:fillRect/>
          </a:stretch>
        </p:blipFill>
        <p:spPr>
          <a:xfrm>
            <a:off x="11513820" y="5789517"/>
            <a:ext cx="640080" cy="640080"/>
          </a:xfrm>
          <a:prstGeom prst="rect">
            <a:avLst/>
          </a:prstGeom>
        </p:spPr>
      </p:pic>
      <p:sp>
        <p:nvSpPr>
          <p:cNvPr id="59" name="Прямоугольник 58">
            <a:extLst>
              <a:ext uri="{FF2B5EF4-FFF2-40B4-BE49-F238E27FC236}">
                <a16:creationId xmlns:a16="http://schemas.microsoft.com/office/drawing/2014/main" id="{FDD9E6F0-3007-4DBA-A93D-AF491864128F}"/>
              </a:ext>
            </a:extLst>
          </p:cNvPr>
          <p:cNvSpPr/>
          <p:nvPr/>
        </p:nvSpPr>
        <p:spPr>
          <a:xfrm>
            <a:off x="630555" y="1295400"/>
            <a:ext cx="8437245" cy="461665"/>
          </a:xfrm>
          <a:prstGeom prst="rect">
            <a:avLst/>
          </a:prstGeom>
        </p:spPr>
        <p:txBody>
          <a:bodyPr wrap="square">
            <a:spAutoFit/>
          </a:bodyPr>
          <a:lstStyle/>
          <a:p>
            <a:r>
              <a:rPr lang="en-US" sz="2400" b="1" dirty="0">
                <a:latin typeface="+mn-lt"/>
                <a:cs typeface="Times New Roman" panose="02020603050405020304" pitchFamily="18" charset="0"/>
              </a:rPr>
              <a:t>SDG target achievements</a:t>
            </a:r>
            <a:endParaRPr lang="ru-RU" sz="2400" b="1" dirty="0">
              <a:latin typeface="+mn-lt"/>
              <a:cs typeface="Times New Roman" panose="02020603050405020304" pitchFamily="18" charset="0"/>
            </a:endParaRPr>
          </a:p>
        </p:txBody>
      </p:sp>
      <p:sp>
        <p:nvSpPr>
          <p:cNvPr id="13" name="Прямоугольник 12">
            <a:extLst>
              <a:ext uri="{FF2B5EF4-FFF2-40B4-BE49-F238E27FC236}">
                <a16:creationId xmlns:a16="http://schemas.microsoft.com/office/drawing/2014/main" id="{52F9D755-6B7B-4C23-96E0-63BE9228255E}"/>
              </a:ext>
            </a:extLst>
          </p:cNvPr>
          <p:cNvSpPr/>
          <p:nvPr/>
        </p:nvSpPr>
        <p:spPr>
          <a:xfrm>
            <a:off x="1143000" y="1981200"/>
            <a:ext cx="609462" cy="338554"/>
          </a:xfrm>
          <a:prstGeom prst="rect">
            <a:avLst/>
          </a:prstGeom>
        </p:spPr>
        <p:txBody>
          <a:bodyPr wrap="none">
            <a:spAutoFit/>
          </a:bodyPr>
          <a:lstStyle/>
          <a:p>
            <a:r>
              <a:rPr lang="en-US" sz="1600" b="1" dirty="0">
                <a:latin typeface="+mn-lt"/>
                <a:cs typeface="Times New Roman" panose="02020603050405020304" pitchFamily="18" charset="0"/>
              </a:rPr>
              <a:t>SDG</a:t>
            </a:r>
            <a:endParaRPr lang="en-US" sz="1600" dirty="0">
              <a:latin typeface="+mn-lt"/>
            </a:endParaRPr>
          </a:p>
        </p:txBody>
      </p:sp>
      <p:sp>
        <p:nvSpPr>
          <p:cNvPr id="83" name="Прямоугольник 82">
            <a:extLst>
              <a:ext uri="{FF2B5EF4-FFF2-40B4-BE49-F238E27FC236}">
                <a16:creationId xmlns:a16="http://schemas.microsoft.com/office/drawing/2014/main" id="{210D55A3-AA65-47A9-9556-2B66E7E60E50}"/>
              </a:ext>
            </a:extLst>
          </p:cNvPr>
          <p:cNvSpPr/>
          <p:nvPr/>
        </p:nvSpPr>
        <p:spPr>
          <a:xfrm>
            <a:off x="3276600" y="1981346"/>
            <a:ext cx="646331" cy="338554"/>
          </a:xfrm>
          <a:prstGeom prst="rect">
            <a:avLst/>
          </a:prstGeom>
        </p:spPr>
        <p:txBody>
          <a:bodyPr wrap="none">
            <a:spAutoFit/>
          </a:bodyPr>
          <a:lstStyle/>
          <a:p>
            <a:r>
              <a:rPr lang="en-US" sz="1600" b="1" dirty="0">
                <a:latin typeface="+mn-lt"/>
                <a:cs typeface="Times New Roman" panose="02020603050405020304" pitchFamily="18" charset="0"/>
              </a:rPr>
              <a:t>2027</a:t>
            </a:r>
            <a:endParaRPr lang="en-US" sz="1600" dirty="0">
              <a:latin typeface="+mn-lt"/>
            </a:endParaRPr>
          </a:p>
        </p:txBody>
      </p:sp>
      <p:pic>
        <p:nvPicPr>
          <p:cNvPr id="23" name="Рисунок 22">
            <a:extLst>
              <a:ext uri="{FF2B5EF4-FFF2-40B4-BE49-F238E27FC236}">
                <a16:creationId xmlns:a16="http://schemas.microsoft.com/office/drawing/2014/main" id="{365B44CA-1504-6899-1BAA-D0689710CB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8015" y="3375137"/>
            <a:ext cx="986985" cy="986985"/>
          </a:xfrm>
          <a:prstGeom prst="rect">
            <a:avLst/>
          </a:prstGeom>
        </p:spPr>
      </p:pic>
      <p:pic>
        <p:nvPicPr>
          <p:cNvPr id="25" name="Рисунок 24">
            <a:extLst>
              <a:ext uri="{FF2B5EF4-FFF2-40B4-BE49-F238E27FC236}">
                <a16:creationId xmlns:a16="http://schemas.microsoft.com/office/drawing/2014/main" id="{4B3AF2DD-60F9-59A5-5B96-067593C73AD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8014" y="2359466"/>
            <a:ext cx="986985" cy="986985"/>
          </a:xfrm>
          <a:prstGeom prst="rect">
            <a:avLst/>
          </a:prstGeom>
        </p:spPr>
      </p:pic>
      <p:pic>
        <p:nvPicPr>
          <p:cNvPr id="27" name="Рисунок 26">
            <a:extLst>
              <a:ext uri="{FF2B5EF4-FFF2-40B4-BE49-F238E27FC236}">
                <a16:creationId xmlns:a16="http://schemas.microsoft.com/office/drawing/2014/main" id="{1B52A786-01CD-C42E-B477-6D42C0BB43A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4400" y="5406479"/>
            <a:ext cx="986985" cy="986986"/>
          </a:xfrm>
          <a:prstGeom prst="rect">
            <a:avLst/>
          </a:prstGeom>
        </p:spPr>
      </p:pic>
      <p:pic>
        <p:nvPicPr>
          <p:cNvPr id="29" name="Рисунок 28">
            <a:extLst>
              <a:ext uri="{FF2B5EF4-FFF2-40B4-BE49-F238E27FC236}">
                <a16:creationId xmlns:a16="http://schemas.microsoft.com/office/drawing/2014/main" id="{CB063A79-92BA-684B-AC73-EF8AA8DBFF1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4400" y="4390808"/>
            <a:ext cx="986985" cy="986985"/>
          </a:xfrm>
          <a:prstGeom prst="rect">
            <a:avLst/>
          </a:prstGeom>
        </p:spPr>
      </p:pic>
      <p:graphicFrame>
        <p:nvGraphicFramePr>
          <p:cNvPr id="31" name="Таблица 8">
            <a:extLst>
              <a:ext uri="{FF2B5EF4-FFF2-40B4-BE49-F238E27FC236}">
                <a16:creationId xmlns:a16="http://schemas.microsoft.com/office/drawing/2014/main" id="{9965C1E2-240B-DEE8-7F8E-06668B10116D}"/>
              </a:ext>
            </a:extLst>
          </p:cNvPr>
          <p:cNvGraphicFramePr>
            <a:graphicFrameLocks noGrp="1"/>
          </p:cNvGraphicFramePr>
          <p:nvPr>
            <p:extLst>
              <p:ext uri="{D42A27DB-BD31-4B8C-83A1-F6EECF244321}">
                <p14:modId xmlns:p14="http://schemas.microsoft.com/office/powerpoint/2010/main" val="2632577189"/>
              </p:ext>
            </p:extLst>
          </p:nvPr>
        </p:nvGraphicFramePr>
        <p:xfrm>
          <a:off x="1981200" y="2354865"/>
          <a:ext cx="9448800" cy="4038599"/>
        </p:xfrm>
        <a:graphic>
          <a:graphicData uri="http://schemas.openxmlformats.org/drawingml/2006/table">
            <a:tbl>
              <a:tblPr firstRow="1" bandRow="1">
                <a:tableStyleId>{5C22544A-7EE6-4342-B048-85BDC9FD1C3A}</a:tableStyleId>
              </a:tblPr>
              <a:tblGrid>
                <a:gridCol w="3149600">
                  <a:extLst>
                    <a:ext uri="{9D8B030D-6E8A-4147-A177-3AD203B41FA5}">
                      <a16:colId xmlns:a16="http://schemas.microsoft.com/office/drawing/2014/main" val="4086557658"/>
                    </a:ext>
                  </a:extLst>
                </a:gridCol>
                <a:gridCol w="3149600">
                  <a:extLst>
                    <a:ext uri="{9D8B030D-6E8A-4147-A177-3AD203B41FA5}">
                      <a16:colId xmlns:a16="http://schemas.microsoft.com/office/drawing/2014/main" val="4126819384"/>
                    </a:ext>
                  </a:extLst>
                </a:gridCol>
                <a:gridCol w="3149600">
                  <a:extLst>
                    <a:ext uri="{9D8B030D-6E8A-4147-A177-3AD203B41FA5}">
                      <a16:colId xmlns:a16="http://schemas.microsoft.com/office/drawing/2014/main" val="2685361696"/>
                    </a:ext>
                  </a:extLst>
                </a:gridCol>
              </a:tblGrid>
              <a:tr h="959225">
                <a:tc>
                  <a:txBody>
                    <a:bodyPr/>
                    <a:lstStyle/>
                    <a:p>
                      <a:pPr marL="171450" indent="-171450">
                        <a:buFont typeface="Arial" panose="020B0604020202020204" pitchFamily="34" charset="0"/>
                        <a:buChar char="•"/>
                      </a:pPr>
                      <a:r>
                        <a:rPr lang="en-US" sz="900" b="0" dirty="0">
                          <a:solidFill>
                            <a:schemeClr val="tx1">
                              <a:lumMod val="85000"/>
                              <a:lumOff val="15000"/>
                            </a:schemeClr>
                          </a:solidFill>
                          <a:latin typeface="+mn-lt"/>
                        </a:rPr>
                        <a:t>Expand lending activities in underserved rural areas;</a:t>
                      </a:r>
                    </a:p>
                    <a:p>
                      <a:pPr marL="171450" indent="-171450">
                        <a:buFont typeface="Arial" panose="020B0604020202020204" pitchFamily="34" charset="0"/>
                        <a:buChar char="•"/>
                      </a:pPr>
                      <a:r>
                        <a:rPr lang="en-US" sz="900" b="0" dirty="0">
                          <a:solidFill>
                            <a:schemeClr val="tx1">
                              <a:lumMod val="85000"/>
                              <a:lumOff val="15000"/>
                            </a:schemeClr>
                          </a:solidFill>
                          <a:latin typeface="+mn-lt"/>
                        </a:rPr>
                        <a:t>Increase the number of first-time borrowers by 10%;</a:t>
                      </a:r>
                    </a:p>
                    <a:p>
                      <a:pPr marL="171450" indent="-171450">
                        <a:buFont typeface="Arial" panose="020B0604020202020204" pitchFamily="34" charset="0"/>
                        <a:buChar char="•"/>
                      </a:pPr>
                      <a:r>
                        <a:rPr lang="en-US" sz="900" b="0" dirty="0">
                          <a:solidFill>
                            <a:schemeClr val="tx1">
                              <a:lumMod val="85000"/>
                              <a:lumOff val="15000"/>
                            </a:schemeClr>
                          </a:solidFill>
                          <a:latin typeface="+mn-lt"/>
                        </a:rPr>
                        <a:t>Launch financial literacy initiatives in at least 5 regions.</a:t>
                      </a:r>
                    </a:p>
                  </a:txBody>
                  <a:tcPr>
                    <a:solidFill>
                      <a:schemeClr val="accent1">
                        <a:lumMod val="20000"/>
                        <a:lumOff val="80000"/>
                      </a:schemeClr>
                    </a:solidFill>
                  </a:tcPr>
                </a:tc>
                <a:tc>
                  <a:txBody>
                    <a:bodyPr/>
                    <a:lstStyle/>
                    <a:p>
                      <a:pPr marL="171450" indent="-171450">
                        <a:buFont typeface="Arial" panose="020B0604020202020204" pitchFamily="34" charset="0"/>
                        <a:buChar char="•"/>
                      </a:pPr>
                      <a:r>
                        <a:rPr lang="en-US" sz="900" b="0" dirty="0">
                          <a:solidFill>
                            <a:schemeClr val="tx1">
                              <a:lumMod val="85000"/>
                              <a:lumOff val="15000"/>
                            </a:schemeClr>
                          </a:solidFill>
                          <a:latin typeface="+mn-lt"/>
                        </a:rPr>
                        <a:t>Increase outreach to financially excluded clients by 20% compared to 2026 baseline;</a:t>
                      </a:r>
                    </a:p>
                    <a:p>
                      <a:pPr marL="171450" indent="-171450">
                        <a:buFont typeface="Arial" panose="020B0604020202020204" pitchFamily="34" charset="0"/>
                        <a:buChar char="•"/>
                      </a:pPr>
                      <a:r>
                        <a:rPr lang="en-US" sz="900" b="0" dirty="0">
                          <a:solidFill>
                            <a:schemeClr val="tx1">
                              <a:lumMod val="85000"/>
                              <a:lumOff val="15000"/>
                            </a:schemeClr>
                          </a:solidFill>
                          <a:latin typeface="+mn-lt"/>
                        </a:rPr>
                        <a:t>Introduce affordable financial products for low-income households and microentrepreneurs;</a:t>
                      </a:r>
                    </a:p>
                    <a:p>
                      <a:pPr marL="171450" indent="-171450">
                        <a:buFont typeface="Arial" panose="020B0604020202020204" pitchFamily="34" charset="0"/>
                        <a:buChar char="•"/>
                      </a:pPr>
                      <a:r>
                        <a:rPr lang="en-US" sz="900" b="0" dirty="0">
                          <a:solidFill>
                            <a:schemeClr val="tx1">
                              <a:lumMod val="85000"/>
                              <a:lumOff val="15000"/>
                            </a:schemeClr>
                          </a:solidFill>
                          <a:latin typeface="+mn-lt"/>
                        </a:rPr>
                        <a:t>Expand financial literacy programs nationwide.</a:t>
                      </a:r>
                    </a:p>
                  </a:txBody>
                  <a:tcPr>
                    <a:solidFill>
                      <a:schemeClr val="accent1">
                        <a:lumMod val="20000"/>
                        <a:lumOff val="80000"/>
                      </a:schemeClr>
                    </a:solidFill>
                  </a:tcPr>
                </a:tc>
                <a:tc>
                  <a:txBody>
                    <a:bodyPr/>
                    <a:lstStyle/>
                    <a:p>
                      <a:pPr marL="171450" indent="-171450">
                        <a:buFont typeface="Arial" panose="020B0604020202020204" pitchFamily="34" charset="0"/>
                        <a:buChar char="•"/>
                      </a:pPr>
                      <a:r>
                        <a:rPr lang="en-US" sz="900" b="0" dirty="0">
                          <a:solidFill>
                            <a:schemeClr val="tx1">
                              <a:lumMod val="85000"/>
                              <a:lumOff val="15000"/>
                            </a:schemeClr>
                          </a:solidFill>
                          <a:latin typeface="+mn-lt"/>
                        </a:rPr>
                        <a:t>Establish a strong nationwide financial inclusion program;</a:t>
                      </a:r>
                    </a:p>
                    <a:p>
                      <a:pPr marL="171450" indent="-171450">
                        <a:buFont typeface="Arial" panose="020B0604020202020204" pitchFamily="34" charset="0"/>
                        <a:buChar char="•"/>
                      </a:pPr>
                      <a:r>
                        <a:rPr lang="en-US" sz="900" b="0" dirty="0">
                          <a:solidFill>
                            <a:schemeClr val="tx1">
                              <a:lumMod val="85000"/>
                              <a:lumOff val="15000"/>
                            </a:schemeClr>
                          </a:solidFill>
                          <a:latin typeface="+mn-lt"/>
                        </a:rPr>
                        <a:t>Significantly increase access to finance for underserved population;</a:t>
                      </a:r>
                    </a:p>
                    <a:p>
                      <a:pPr marL="171450" indent="-171450">
                        <a:buFont typeface="Arial" panose="020B0604020202020204" pitchFamily="34" charset="0"/>
                        <a:buChar char="•"/>
                      </a:pPr>
                      <a:r>
                        <a:rPr lang="en-US" sz="900" b="0" dirty="0">
                          <a:solidFill>
                            <a:schemeClr val="tx1">
                              <a:lumMod val="85000"/>
                              <a:lumOff val="15000"/>
                            </a:schemeClr>
                          </a:solidFill>
                          <a:latin typeface="+mn-lt"/>
                        </a:rPr>
                        <a:t>Become one of the leading providers of inclusive financial services in Tajikistan.</a:t>
                      </a:r>
                    </a:p>
                  </a:txBody>
                  <a:tcPr>
                    <a:solidFill>
                      <a:schemeClr val="accent1">
                        <a:lumMod val="20000"/>
                        <a:lumOff val="80000"/>
                      </a:schemeClr>
                    </a:solidFill>
                  </a:tcPr>
                </a:tc>
                <a:extLst>
                  <a:ext uri="{0D108BD9-81ED-4DB2-BD59-A6C34878D82A}">
                    <a16:rowId xmlns:a16="http://schemas.microsoft.com/office/drawing/2014/main" val="2964514099"/>
                  </a:ext>
                </a:extLst>
              </a:tr>
              <a:tr h="873157">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dirty="0">
                          <a:solidFill>
                            <a:schemeClr val="tx1">
                              <a:lumMod val="85000"/>
                              <a:lumOff val="15000"/>
                            </a:schemeClr>
                          </a:solidFill>
                          <a:latin typeface="+mn-lt"/>
                        </a:rPr>
                        <a:t>Reach 48% women among all employees;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dirty="0">
                          <a:solidFill>
                            <a:schemeClr val="tx1">
                              <a:lumMod val="85000"/>
                              <a:lumOff val="15000"/>
                            </a:schemeClr>
                          </a:solidFill>
                          <a:latin typeface="+mn-lt"/>
                        </a:rPr>
                        <a:t>Reach 34% women among heads of units and departments;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dirty="0">
                          <a:solidFill>
                            <a:schemeClr val="tx1">
                              <a:lumMod val="85000"/>
                              <a:lumOff val="15000"/>
                            </a:schemeClr>
                          </a:solidFill>
                          <a:latin typeface="+mn-lt"/>
                        </a:rPr>
                        <a:t>Design and pilot a Women's Entrepreneurship loan product.</a:t>
                      </a:r>
                    </a:p>
                  </a:txBody>
                  <a:tcPr>
                    <a:solidFill>
                      <a:schemeClr val="accent1">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dirty="0">
                          <a:solidFill>
                            <a:schemeClr val="tx1">
                              <a:lumMod val="85000"/>
                              <a:lumOff val="15000"/>
                            </a:schemeClr>
                          </a:solidFill>
                          <a:latin typeface="+mn-lt"/>
                        </a:rPr>
                        <a:t>Reach 49% women among all employees;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dirty="0">
                          <a:solidFill>
                            <a:schemeClr val="tx1">
                              <a:lumMod val="85000"/>
                              <a:lumOff val="15000"/>
                            </a:schemeClr>
                          </a:solidFill>
                          <a:latin typeface="+mn-lt"/>
                        </a:rPr>
                        <a:t>Maintain at least 35% women among heads of units and departments;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dirty="0">
                          <a:solidFill>
                            <a:schemeClr val="tx1">
                              <a:lumMod val="85000"/>
                              <a:lumOff val="15000"/>
                            </a:schemeClr>
                          </a:solidFill>
                          <a:latin typeface="+mn-lt"/>
                        </a:rPr>
                        <a:t>Expand Women's Entrepreneurship financing program nationwide.</a:t>
                      </a:r>
                    </a:p>
                  </a:txBody>
                  <a:tcPr>
                    <a:solidFill>
                      <a:schemeClr val="accent1">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dirty="0">
                          <a:solidFill>
                            <a:schemeClr val="tx1">
                              <a:lumMod val="85000"/>
                              <a:lumOff val="15000"/>
                            </a:schemeClr>
                          </a:solidFill>
                          <a:latin typeface="+mn-lt"/>
                        </a:rPr>
                        <a:t>Achieve 50% women among all employees;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dirty="0">
                          <a:solidFill>
                            <a:schemeClr val="tx1">
                              <a:lumMod val="85000"/>
                              <a:lumOff val="15000"/>
                            </a:schemeClr>
                          </a:solidFill>
                          <a:latin typeface="+mn-lt"/>
                        </a:rPr>
                        <a:t>Maintain at least 35% women in managerial positions;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dirty="0">
                          <a:solidFill>
                            <a:schemeClr val="tx1">
                              <a:lumMod val="85000"/>
                              <a:lumOff val="15000"/>
                            </a:schemeClr>
                          </a:solidFill>
                          <a:latin typeface="+mn-lt"/>
                        </a:rPr>
                        <a:t>Establish Women's Entrepreneurship as a permanent business line.</a:t>
                      </a:r>
                    </a:p>
                  </a:txBody>
                  <a:tcPr>
                    <a:solidFill>
                      <a:schemeClr val="accent1">
                        <a:lumMod val="20000"/>
                        <a:lumOff val="80000"/>
                      </a:schemeClr>
                    </a:solidFill>
                  </a:tcPr>
                </a:tc>
                <a:extLst>
                  <a:ext uri="{0D108BD9-81ED-4DB2-BD59-A6C34878D82A}">
                    <a16:rowId xmlns:a16="http://schemas.microsoft.com/office/drawing/2014/main" val="522735792"/>
                  </a:ext>
                </a:extLst>
              </a:tr>
              <a:tr h="1246992">
                <a:tc>
                  <a:txBody>
                    <a:bodyPr/>
                    <a:lstStyle/>
                    <a:p>
                      <a:pPr marL="171450" indent="-171450">
                        <a:buFont typeface="Arial" panose="020B0604020202020204" pitchFamily="34" charset="0"/>
                        <a:buChar char="•"/>
                      </a:pPr>
                      <a:r>
                        <a:rPr lang="en-US" sz="900" b="0" dirty="0">
                          <a:solidFill>
                            <a:schemeClr val="tx1">
                              <a:lumMod val="85000"/>
                              <a:lumOff val="15000"/>
                            </a:schemeClr>
                          </a:solidFill>
                          <a:latin typeface="+mn-lt"/>
                        </a:rPr>
                        <a:t>Continue expanding MSME financing and entrepreneurship support;</a:t>
                      </a:r>
                    </a:p>
                    <a:p>
                      <a:pPr marL="171450" indent="-171450">
                        <a:buFont typeface="Arial" panose="020B0604020202020204" pitchFamily="34" charset="0"/>
                        <a:buChar char="•"/>
                      </a:pPr>
                      <a:r>
                        <a:rPr lang="en-US" sz="900" b="0" dirty="0">
                          <a:solidFill>
                            <a:schemeClr val="tx1">
                              <a:lumMod val="85000"/>
                              <a:lumOff val="15000"/>
                            </a:schemeClr>
                          </a:solidFill>
                          <a:latin typeface="+mn-lt"/>
                        </a:rPr>
                        <a:t>Enhance employee training and professional development programs;</a:t>
                      </a:r>
                    </a:p>
                    <a:p>
                      <a:pPr marL="171450" indent="-171450">
                        <a:buFont typeface="Arial" panose="020B0604020202020204" pitchFamily="34" charset="0"/>
                        <a:buChar char="•"/>
                      </a:pPr>
                      <a:r>
                        <a:rPr lang="en-US" sz="900" b="0" dirty="0">
                          <a:solidFill>
                            <a:schemeClr val="tx1">
                              <a:lumMod val="85000"/>
                              <a:lumOff val="15000"/>
                            </a:schemeClr>
                          </a:solidFill>
                          <a:latin typeface="+mn-lt"/>
                        </a:rPr>
                        <a:t>Promote safe and inclusive working conditions.</a:t>
                      </a:r>
                    </a:p>
                  </a:txBody>
                  <a:tcPr>
                    <a:solidFill>
                      <a:schemeClr val="accent1">
                        <a:lumMod val="20000"/>
                        <a:lumOff val="80000"/>
                      </a:schemeClr>
                    </a:solidFill>
                  </a:tcPr>
                </a:tc>
                <a:tc>
                  <a:txBody>
                    <a:bodyPr/>
                    <a:lstStyle/>
                    <a:p>
                      <a:pPr marL="171450" indent="-171450">
                        <a:buFont typeface="Arial" panose="020B0604020202020204" pitchFamily="34" charset="0"/>
                        <a:buChar char="•"/>
                      </a:pPr>
                      <a:r>
                        <a:rPr lang="en-US" sz="900" b="0" dirty="0">
                          <a:solidFill>
                            <a:schemeClr val="tx1">
                              <a:lumMod val="85000"/>
                              <a:lumOff val="15000"/>
                            </a:schemeClr>
                          </a:solidFill>
                          <a:latin typeface="+mn-lt"/>
                        </a:rPr>
                        <a:t>Increase financing for businesses contributing to job creation;</a:t>
                      </a:r>
                    </a:p>
                    <a:p>
                      <a:pPr marL="171450" indent="-171450">
                        <a:buFont typeface="Arial" panose="020B0604020202020204" pitchFamily="34" charset="0"/>
                        <a:buChar char="•"/>
                      </a:pPr>
                      <a:r>
                        <a:rPr lang="en-US" sz="900" b="0" dirty="0">
                          <a:solidFill>
                            <a:schemeClr val="tx1">
                              <a:lumMod val="85000"/>
                              <a:lumOff val="15000"/>
                            </a:schemeClr>
                          </a:solidFill>
                          <a:latin typeface="+mn-lt"/>
                        </a:rPr>
                        <a:t>Expand digital financial services and remote customer access;</a:t>
                      </a:r>
                    </a:p>
                    <a:p>
                      <a:pPr marL="171450" indent="-171450">
                        <a:buFont typeface="Arial" panose="020B0604020202020204" pitchFamily="34" charset="0"/>
                        <a:buChar char="•"/>
                      </a:pPr>
                      <a:r>
                        <a:rPr lang="en-US" sz="900" b="0" dirty="0">
                          <a:solidFill>
                            <a:schemeClr val="tx1">
                              <a:lumMod val="85000"/>
                              <a:lumOff val="15000"/>
                            </a:schemeClr>
                          </a:solidFill>
                          <a:latin typeface="+mn-lt"/>
                        </a:rPr>
                        <a:t>Strengthen employee development and productivity initiatives.</a:t>
                      </a:r>
                    </a:p>
                  </a:txBody>
                  <a:tcPr>
                    <a:solidFill>
                      <a:schemeClr val="accent1">
                        <a:lumMod val="20000"/>
                        <a:lumOff val="80000"/>
                      </a:schemeClr>
                    </a:solidFill>
                  </a:tcPr>
                </a:tc>
                <a:tc>
                  <a:txBody>
                    <a:bodyPr/>
                    <a:lstStyle/>
                    <a:p>
                      <a:pPr marL="171450" indent="-171450">
                        <a:buFont typeface="Arial" panose="020B0604020202020204" pitchFamily="34" charset="0"/>
                        <a:buChar char="•"/>
                      </a:pPr>
                      <a:r>
                        <a:rPr lang="en-US" sz="900" b="0" dirty="0">
                          <a:solidFill>
                            <a:schemeClr val="tx1">
                              <a:lumMod val="85000"/>
                              <a:lumOff val="15000"/>
                            </a:schemeClr>
                          </a:solidFill>
                          <a:latin typeface="+mn-lt"/>
                        </a:rPr>
                        <a:t>Further expand financing to MSMEs and growth-oriented businesses;</a:t>
                      </a:r>
                    </a:p>
                    <a:p>
                      <a:pPr marL="171450" indent="-171450">
                        <a:buFont typeface="Arial" panose="020B0604020202020204" pitchFamily="34" charset="0"/>
                        <a:buChar char="•"/>
                      </a:pPr>
                      <a:r>
                        <a:rPr lang="en-US" sz="900" b="0" dirty="0">
                          <a:solidFill>
                            <a:schemeClr val="tx1">
                              <a:lumMod val="85000"/>
                              <a:lumOff val="15000"/>
                            </a:schemeClr>
                          </a:solidFill>
                          <a:latin typeface="+mn-lt"/>
                        </a:rPr>
                        <a:t>Position the Bank as a key contributor to entrepreneurship and economic growth in Tajikistan;</a:t>
                      </a:r>
                    </a:p>
                    <a:p>
                      <a:pPr marL="171450" indent="-171450">
                        <a:buFont typeface="Arial" panose="020B0604020202020204" pitchFamily="34" charset="0"/>
                        <a:buChar char="•"/>
                      </a:pPr>
                      <a:r>
                        <a:rPr lang="en-US" sz="900" b="0" dirty="0">
                          <a:solidFill>
                            <a:schemeClr val="tx1">
                              <a:lumMod val="85000"/>
                              <a:lumOff val="15000"/>
                            </a:schemeClr>
                          </a:solidFill>
                          <a:latin typeface="+mn-lt"/>
                        </a:rPr>
                        <a:t>Maintain a strong organizational culture focused on decent work and continuous professional development.</a:t>
                      </a:r>
                    </a:p>
                  </a:txBody>
                  <a:tcPr>
                    <a:solidFill>
                      <a:schemeClr val="accent1">
                        <a:lumMod val="20000"/>
                        <a:lumOff val="80000"/>
                      </a:schemeClr>
                    </a:solidFill>
                  </a:tcPr>
                </a:tc>
                <a:extLst>
                  <a:ext uri="{0D108BD9-81ED-4DB2-BD59-A6C34878D82A}">
                    <a16:rowId xmlns:a16="http://schemas.microsoft.com/office/drawing/2014/main" val="3561119486"/>
                  </a:ext>
                </a:extLst>
              </a:tr>
              <a:tr h="959225">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dirty="0">
                          <a:solidFill>
                            <a:schemeClr val="tx1">
                              <a:lumMod val="85000"/>
                              <a:lumOff val="15000"/>
                            </a:schemeClr>
                          </a:solidFill>
                          <a:latin typeface="+mn-lt"/>
                        </a:rPr>
                        <a:t>Increase green loan portfolio to 3.5% of total loan portfolio;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dirty="0">
                          <a:solidFill>
                            <a:schemeClr val="tx1">
                              <a:lumMod val="85000"/>
                              <a:lumOff val="15000"/>
                            </a:schemeClr>
                          </a:solidFill>
                          <a:latin typeface="+mn-lt"/>
                        </a:rPr>
                        <a:t>Gradual transition of vehicle fleet to electric vehicles;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dirty="0">
                          <a:solidFill>
                            <a:schemeClr val="tx1">
                              <a:lumMod val="85000"/>
                              <a:lumOff val="15000"/>
                            </a:schemeClr>
                          </a:solidFill>
                          <a:latin typeface="+mn-lt"/>
                        </a:rPr>
                        <a:t>Assess solar energy opportunities for Bank facilities.</a:t>
                      </a:r>
                    </a:p>
                  </a:txBody>
                  <a:tcPr>
                    <a:solidFill>
                      <a:schemeClr val="accent1">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dirty="0">
                          <a:solidFill>
                            <a:schemeClr val="tx1">
                              <a:lumMod val="85000"/>
                              <a:lumOff val="15000"/>
                            </a:schemeClr>
                          </a:solidFill>
                          <a:latin typeface="+mn-lt"/>
                        </a:rPr>
                        <a:t>Increase green loan portfolio to 4.2% of total loan portfolio;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dirty="0">
                          <a:solidFill>
                            <a:schemeClr val="tx1">
                              <a:lumMod val="85000"/>
                              <a:lumOff val="15000"/>
                            </a:schemeClr>
                          </a:solidFill>
                          <a:latin typeface="+mn-lt"/>
                        </a:rPr>
                        <a:t>Continue replacing conventional vehicles with electric vehicles;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dirty="0">
                          <a:solidFill>
                            <a:schemeClr val="tx1">
                              <a:lumMod val="85000"/>
                              <a:lumOff val="15000"/>
                            </a:schemeClr>
                          </a:solidFill>
                          <a:latin typeface="+mn-lt"/>
                        </a:rPr>
                        <a:t>Implement pilot solar energy solutions in selected locations.</a:t>
                      </a:r>
                    </a:p>
                  </a:txBody>
                  <a:tcPr>
                    <a:solidFill>
                      <a:schemeClr val="accent1">
                        <a:lumMod val="20000"/>
                        <a:lumOff val="8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dirty="0">
                          <a:solidFill>
                            <a:schemeClr val="tx1">
                              <a:lumMod val="85000"/>
                              <a:lumOff val="15000"/>
                            </a:schemeClr>
                          </a:solidFill>
                          <a:latin typeface="+mn-lt"/>
                        </a:rPr>
                        <a:t>Increase green loan portfolio to 5% of total loan portfolio;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dirty="0">
                          <a:solidFill>
                            <a:schemeClr val="tx1">
                              <a:lumMod val="85000"/>
                              <a:lumOff val="15000"/>
                            </a:schemeClr>
                          </a:solidFill>
                          <a:latin typeface="+mn-lt"/>
                        </a:rPr>
                        <a:t>Complete transition plan for priority vehicle fleet;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dirty="0">
                          <a:solidFill>
                            <a:schemeClr val="tx1">
                              <a:lumMod val="85000"/>
                              <a:lumOff val="15000"/>
                            </a:schemeClr>
                          </a:solidFill>
                          <a:latin typeface="+mn-lt"/>
                        </a:rPr>
                        <a:t>Generate 25% of electricity consumption from solar energy sources.</a:t>
                      </a:r>
                    </a:p>
                  </a:txBody>
                  <a:tcPr>
                    <a:solidFill>
                      <a:schemeClr val="accent1">
                        <a:lumMod val="20000"/>
                        <a:lumOff val="80000"/>
                      </a:schemeClr>
                    </a:solidFill>
                  </a:tcPr>
                </a:tc>
                <a:extLst>
                  <a:ext uri="{0D108BD9-81ED-4DB2-BD59-A6C34878D82A}">
                    <a16:rowId xmlns:a16="http://schemas.microsoft.com/office/drawing/2014/main" val="1343125052"/>
                  </a:ext>
                </a:extLst>
              </a:tr>
            </a:tbl>
          </a:graphicData>
        </a:graphic>
      </p:graphicFrame>
      <p:sp>
        <p:nvSpPr>
          <p:cNvPr id="33" name="Прямоугольник 32">
            <a:extLst>
              <a:ext uri="{FF2B5EF4-FFF2-40B4-BE49-F238E27FC236}">
                <a16:creationId xmlns:a16="http://schemas.microsoft.com/office/drawing/2014/main" id="{DA0D131B-A03E-B477-6AAB-BFA2B1FFF088}"/>
              </a:ext>
            </a:extLst>
          </p:cNvPr>
          <p:cNvSpPr/>
          <p:nvPr/>
        </p:nvSpPr>
        <p:spPr>
          <a:xfrm>
            <a:off x="6440269" y="1981200"/>
            <a:ext cx="646331" cy="338554"/>
          </a:xfrm>
          <a:prstGeom prst="rect">
            <a:avLst/>
          </a:prstGeom>
        </p:spPr>
        <p:txBody>
          <a:bodyPr wrap="none">
            <a:spAutoFit/>
          </a:bodyPr>
          <a:lstStyle/>
          <a:p>
            <a:r>
              <a:rPr lang="en-US" sz="1600" b="1" dirty="0">
                <a:latin typeface="+mn-lt"/>
                <a:cs typeface="Times New Roman" panose="02020603050405020304" pitchFamily="18" charset="0"/>
              </a:rPr>
              <a:t>2028</a:t>
            </a:r>
            <a:endParaRPr lang="en-US" sz="1600" dirty="0">
              <a:latin typeface="+mn-lt"/>
            </a:endParaRPr>
          </a:p>
        </p:txBody>
      </p:sp>
      <p:sp>
        <p:nvSpPr>
          <p:cNvPr id="35" name="Прямоугольник 34">
            <a:extLst>
              <a:ext uri="{FF2B5EF4-FFF2-40B4-BE49-F238E27FC236}">
                <a16:creationId xmlns:a16="http://schemas.microsoft.com/office/drawing/2014/main" id="{9C7B7953-DE22-6A59-8BFC-0205BE29EDF7}"/>
              </a:ext>
            </a:extLst>
          </p:cNvPr>
          <p:cNvSpPr/>
          <p:nvPr/>
        </p:nvSpPr>
        <p:spPr>
          <a:xfrm>
            <a:off x="9488269" y="1981200"/>
            <a:ext cx="646331" cy="338554"/>
          </a:xfrm>
          <a:prstGeom prst="rect">
            <a:avLst/>
          </a:prstGeom>
        </p:spPr>
        <p:txBody>
          <a:bodyPr wrap="none">
            <a:spAutoFit/>
          </a:bodyPr>
          <a:lstStyle/>
          <a:p>
            <a:r>
              <a:rPr lang="en-US" sz="1600" b="1" dirty="0">
                <a:latin typeface="+mn-lt"/>
                <a:cs typeface="Times New Roman" panose="02020603050405020304" pitchFamily="18" charset="0"/>
              </a:rPr>
              <a:t>2029</a:t>
            </a:r>
            <a:endParaRPr lang="en-US" sz="1600" dirty="0">
              <a:latin typeface="+mn-lt"/>
            </a:endParaRPr>
          </a:p>
        </p:txBody>
      </p:sp>
    </p:spTree>
    <p:extLst>
      <p:ext uri="{BB962C8B-B14F-4D97-AF65-F5344CB8AC3E}">
        <p14:creationId xmlns:p14="http://schemas.microsoft.com/office/powerpoint/2010/main" val="17017559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vider_bg.jpg"/>
          <p:cNvPicPr>
            <a:picLocks noChangeAspect="1"/>
          </p:cNvPicPr>
          <p:nvPr/>
        </p:nvPicPr>
        <p:blipFill>
          <a:blip r:embed="rId2"/>
          <a:stretch>
            <a:fillRect/>
          </a:stretch>
        </p:blipFill>
        <p:spPr>
          <a:xfrm>
            <a:off x="0" y="0"/>
            <a:ext cx="12191695" cy="6858000"/>
          </a:xfrm>
          <a:prstGeom prst="rect">
            <a:avLst/>
          </a:prstGeom>
        </p:spPr>
      </p:pic>
      <p:pic>
        <p:nvPicPr>
          <p:cNvPr id="4" name="Picture 3" descr="logo_circle.png"/>
          <p:cNvPicPr>
            <a:picLocks noChangeAspect="1"/>
          </p:cNvPicPr>
          <p:nvPr/>
        </p:nvPicPr>
        <p:blipFill>
          <a:blip r:embed="rId3"/>
          <a:stretch>
            <a:fillRect/>
          </a:stretch>
        </p:blipFill>
        <p:spPr>
          <a:xfrm>
            <a:off x="5611215" y="2362200"/>
            <a:ext cx="969264" cy="969264"/>
          </a:xfrm>
          <a:prstGeom prst="rect">
            <a:avLst/>
          </a:prstGeom>
        </p:spPr>
      </p:pic>
      <p:sp>
        <p:nvSpPr>
          <p:cNvPr id="5" name="TextBox 4"/>
          <p:cNvSpPr txBox="1"/>
          <p:nvPr/>
        </p:nvSpPr>
        <p:spPr>
          <a:xfrm>
            <a:off x="2443565" y="3657600"/>
            <a:ext cx="7304564" cy="646331"/>
          </a:xfrm>
          <a:prstGeom prst="rect">
            <a:avLst/>
          </a:prstGeom>
          <a:noFill/>
        </p:spPr>
        <p:txBody>
          <a:bodyPr wrap="none" lIns="0">
            <a:spAutoFit/>
          </a:bodyPr>
          <a:lstStyle/>
          <a:p>
            <a:pPr algn="ctr"/>
            <a:r>
              <a:rPr lang="en-US" sz="3600" b="1" dirty="0">
                <a:solidFill>
                  <a:srgbClr val="FFFFFF"/>
                </a:solidFill>
                <a:latin typeface="Calibri"/>
              </a:rPr>
              <a:t>Sustainable Development of the Bank</a:t>
            </a:r>
            <a:endParaRPr sz="3600" b="1" dirty="0">
              <a:solidFill>
                <a:srgbClr val="FFFFFF"/>
              </a:solidFill>
              <a:latin typeface="Calibri"/>
            </a:endParaRPr>
          </a:p>
        </p:txBody>
      </p:sp>
    </p:spTree>
    <p:extLst>
      <p:ext uri="{BB962C8B-B14F-4D97-AF65-F5344CB8AC3E}">
        <p14:creationId xmlns:p14="http://schemas.microsoft.com/office/powerpoint/2010/main" val="29889657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Usmonov-M\Desktop\logo.png">
            <a:extLst>
              <a:ext uri="{FF2B5EF4-FFF2-40B4-BE49-F238E27FC236}">
                <a16:creationId xmlns:a16="http://schemas.microsoft.com/office/drawing/2014/main" id="{70EA2BE2-65EC-4842-8A04-4F575AAA24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8152" y="428403"/>
            <a:ext cx="3203848" cy="647815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7432" y="1222248"/>
            <a:ext cx="576072" cy="530352"/>
          </a:xfrm>
          <a:prstGeom prst="rect">
            <a:avLst/>
          </a:prstGeom>
          <a:solidFill>
            <a:srgbClr val="1F8AC0"/>
          </a:solidFill>
          <a:ln>
            <a:solidFill>
              <a:srgbClr val="1F8A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Номер слайда 4">
            <a:extLst>
              <a:ext uri="{FF2B5EF4-FFF2-40B4-BE49-F238E27FC236}">
                <a16:creationId xmlns:a16="http://schemas.microsoft.com/office/drawing/2014/main" id="{1AF6403F-EE0E-4C1E-9A9D-4144DA8533C6}"/>
              </a:ext>
            </a:extLst>
          </p:cNvPr>
          <p:cNvSpPr>
            <a:spLocks noGrp="1"/>
          </p:cNvSpPr>
          <p:nvPr>
            <p:ph type="sldNum" sz="quarter" idx="12"/>
          </p:nvPr>
        </p:nvSpPr>
        <p:spPr>
          <a:xfrm>
            <a:off x="11513820" y="6464808"/>
            <a:ext cx="640080" cy="329184"/>
          </a:xfrm>
        </p:spPr>
        <p:txBody>
          <a:bodyPr/>
          <a:lstStyle/>
          <a:p>
            <a:pPr algn="ctr">
              <a:defRPr/>
            </a:pPr>
            <a:fld id="{FC66782D-FF8E-45ED-A8F5-A0175A667A77}" type="slidenum">
              <a:rPr lang="ru-RU" smtClean="0">
                <a:solidFill>
                  <a:schemeClr val="tx1"/>
                </a:solidFill>
                <a:latin typeface="+mn-lt"/>
              </a:rPr>
              <a:pPr algn="ctr">
                <a:defRPr/>
              </a:pPr>
              <a:t>9</a:t>
            </a:fld>
            <a:endParaRPr lang="ru-RU" dirty="0">
              <a:solidFill>
                <a:schemeClr val="tx1"/>
              </a:solidFill>
              <a:latin typeface="+mn-lt"/>
            </a:endParaRPr>
          </a:p>
        </p:txBody>
      </p:sp>
      <p:pic>
        <p:nvPicPr>
          <p:cNvPr id="11" name="Picture 6" descr="logo_circle.png">
            <a:extLst>
              <a:ext uri="{FF2B5EF4-FFF2-40B4-BE49-F238E27FC236}">
                <a16:creationId xmlns:a16="http://schemas.microsoft.com/office/drawing/2014/main" id="{50685503-EEB1-4535-9158-3FEBD609C1D3}"/>
              </a:ext>
            </a:extLst>
          </p:cNvPr>
          <p:cNvPicPr>
            <a:picLocks noChangeAspect="1"/>
          </p:cNvPicPr>
          <p:nvPr/>
        </p:nvPicPr>
        <p:blipFill>
          <a:blip r:embed="rId4"/>
          <a:stretch>
            <a:fillRect/>
          </a:stretch>
        </p:blipFill>
        <p:spPr>
          <a:xfrm>
            <a:off x="11513820" y="5789517"/>
            <a:ext cx="640080" cy="640080"/>
          </a:xfrm>
          <a:prstGeom prst="rect">
            <a:avLst/>
          </a:prstGeom>
        </p:spPr>
      </p:pic>
      <p:sp>
        <p:nvSpPr>
          <p:cNvPr id="59" name="Прямоугольник 58">
            <a:extLst>
              <a:ext uri="{FF2B5EF4-FFF2-40B4-BE49-F238E27FC236}">
                <a16:creationId xmlns:a16="http://schemas.microsoft.com/office/drawing/2014/main" id="{FDD9E6F0-3007-4DBA-A93D-AF491864128F}"/>
              </a:ext>
            </a:extLst>
          </p:cNvPr>
          <p:cNvSpPr/>
          <p:nvPr/>
        </p:nvSpPr>
        <p:spPr>
          <a:xfrm>
            <a:off x="630555" y="1295400"/>
            <a:ext cx="8437245" cy="461665"/>
          </a:xfrm>
          <a:prstGeom prst="rect">
            <a:avLst/>
          </a:prstGeom>
        </p:spPr>
        <p:txBody>
          <a:bodyPr wrap="square">
            <a:spAutoFit/>
          </a:bodyPr>
          <a:lstStyle/>
          <a:p>
            <a:r>
              <a:rPr lang="en-US" sz="2400" b="1" dirty="0">
                <a:latin typeface="+mn-lt"/>
                <a:cs typeface="Times New Roman" panose="02020603050405020304" pitchFamily="18" charset="0"/>
              </a:rPr>
              <a:t>The Path to ESG Transformation</a:t>
            </a:r>
            <a:endParaRPr lang="ru-RU" sz="2400" b="1" dirty="0">
              <a:latin typeface="+mn-lt"/>
              <a:cs typeface="Times New Roman" panose="02020603050405020304" pitchFamily="18" charset="0"/>
            </a:endParaRPr>
          </a:p>
        </p:txBody>
      </p:sp>
      <p:cxnSp>
        <p:nvCxnSpPr>
          <p:cNvPr id="34" name="Прямая соединительная линия 33">
            <a:extLst>
              <a:ext uri="{FF2B5EF4-FFF2-40B4-BE49-F238E27FC236}">
                <a16:creationId xmlns:a16="http://schemas.microsoft.com/office/drawing/2014/main" id="{4AF84267-C0E4-4E62-BB8F-A7F3CFC1522C}"/>
              </a:ext>
            </a:extLst>
          </p:cNvPr>
          <p:cNvCxnSpPr>
            <a:cxnSpLocks/>
          </p:cNvCxnSpPr>
          <p:nvPr/>
        </p:nvCxnSpPr>
        <p:spPr>
          <a:xfrm>
            <a:off x="838200" y="4305240"/>
            <a:ext cx="9635258" cy="0"/>
          </a:xfrm>
          <a:prstGeom prst="line">
            <a:avLst/>
          </a:prstGeom>
          <a:ln w="444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2478FA78-0926-4C94-95B0-D1B29B1AF400}"/>
              </a:ext>
            </a:extLst>
          </p:cNvPr>
          <p:cNvSpPr txBox="1"/>
          <p:nvPr/>
        </p:nvSpPr>
        <p:spPr>
          <a:xfrm>
            <a:off x="2554969" y="3810000"/>
            <a:ext cx="796823" cy="400110"/>
          </a:xfrm>
          <a:prstGeom prst="rect">
            <a:avLst/>
          </a:prstGeom>
          <a:noFill/>
        </p:spPr>
        <p:txBody>
          <a:bodyPr wrap="square" rtlCol="0">
            <a:spAutoFit/>
          </a:bodyPr>
          <a:lstStyle/>
          <a:p>
            <a:r>
              <a:rPr lang="en-US" sz="2000" dirty="0">
                <a:solidFill>
                  <a:schemeClr val="accent6">
                    <a:lumMod val="50000"/>
                  </a:schemeClr>
                </a:solidFill>
                <a:latin typeface="+mn-lt"/>
                <a:cs typeface="Segoe UI" panose="020B0502040204020203" pitchFamily="34" charset="0"/>
              </a:rPr>
              <a:t>2025</a:t>
            </a:r>
          </a:p>
        </p:txBody>
      </p:sp>
      <p:cxnSp>
        <p:nvCxnSpPr>
          <p:cNvPr id="37" name="Прямая соединительная линия 36">
            <a:extLst>
              <a:ext uri="{FF2B5EF4-FFF2-40B4-BE49-F238E27FC236}">
                <a16:creationId xmlns:a16="http://schemas.microsoft.com/office/drawing/2014/main" id="{16CBDDC9-A1EE-4C88-B703-FD8884F2A622}"/>
              </a:ext>
            </a:extLst>
          </p:cNvPr>
          <p:cNvCxnSpPr>
            <a:cxnSpLocks/>
          </p:cNvCxnSpPr>
          <p:nvPr/>
        </p:nvCxnSpPr>
        <p:spPr>
          <a:xfrm>
            <a:off x="7022344" y="3962400"/>
            <a:ext cx="0" cy="326738"/>
          </a:xfrm>
          <a:prstGeom prst="line">
            <a:avLst/>
          </a:prstGeom>
          <a:ln w="254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2AB7E7B1-2B5E-41BE-BC84-FF6CC399CB82}"/>
              </a:ext>
            </a:extLst>
          </p:cNvPr>
          <p:cNvSpPr txBox="1"/>
          <p:nvPr/>
        </p:nvSpPr>
        <p:spPr>
          <a:xfrm>
            <a:off x="4840946" y="4628802"/>
            <a:ext cx="1788454" cy="769441"/>
          </a:xfrm>
          <a:prstGeom prst="rect">
            <a:avLst/>
          </a:prstGeom>
          <a:noFill/>
        </p:spPr>
        <p:txBody>
          <a:bodyPr wrap="square" rtlCol="0">
            <a:spAutoFit/>
          </a:bodyPr>
          <a:lstStyle/>
          <a:p>
            <a:pPr algn="ctr"/>
            <a:r>
              <a:rPr lang="en-US" sz="1100" dirty="0">
                <a:solidFill>
                  <a:schemeClr val="accent6">
                    <a:lumMod val="50000"/>
                  </a:schemeClr>
                </a:solidFill>
                <a:latin typeface="+mn-lt"/>
              </a:rPr>
              <a:t>Obtaining an </a:t>
            </a:r>
          </a:p>
          <a:p>
            <a:pPr algn="ctr"/>
            <a:r>
              <a:rPr lang="en-US" sz="1100" dirty="0">
                <a:solidFill>
                  <a:schemeClr val="accent6">
                    <a:lumMod val="50000"/>
                  </a:schemeClr>
                </a:solidFill>
                <a:latin typeface="+mn-lt"/>
              </a:rPr>
              <a:t>Agents for Impact Sustainability Alignment Rating (AFISAR)</a:t>
            </a:r>
          </a:p>
        </p:txBody>
      </p:sp>
      <p:sp>
        <p:nvSpPr>
          <p:cNvPr id="39" name="Овал 38">
            <a:extLst>
              <a:ext uri="{FF2B5EF4-FFF2-40B4-BE49-F238E27FC236}">
                <a16:creationId xmlns:a16="http://schemas.microsoft.com/office/drawing/2014/main" id="{69A96931-BE7C-4EDE-9B3E-7F594209B743}"/>
              </a:ext>
            </a:extLst>
          </p:cNvPr>
          <p:cNvSpPr/>
          <p:nvPr/>
        </p:nvSpPr>
        <p:spPr>
          <a:xfrm>
            <a:off x="6939872" y="4220508"/>
            <a:ext cx="164944" cy="165600"/>
          </a:xfrm>
          <a:prstGeom prst="ellipse">
            <a:avLst/>
          </a:prstGeom>
          <a:solidFill>
            <a:srgbClr val="2E7D5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AA9F1D45-5307-492D-B0D7-40858F5AD819}"/>
              </a:ext>
            </a:extLst>
          </p:cNvPr>
          <p:cNvSpPr txBox="1"/>
          <p:nvPr/>
        </p:nvSpPr>
        <p:spPr>
          <a:xfrm>
            <a:off x="6281654" y="3023681"/>
            <a:ext cx="1490746" cy="938719"/>
          </a:xfrm>
          <a:prstGeom prst="rect">
            <a:avLst/>
          </a:prstGeom>
          <a:noFill/>
        </p:spPr>
        <p:txBody>
          <a:bodyPr wrap="square" rtlCol="0">
            <a:spAutoFit/>
          </a:bodyPr>
          <a:lstStyle/>
          <a:p>
            <a:pPr algn="ctr"/>
            <a:r>
              <a:rPr lang="en-US" sz="1100" dirty="0">
                <a:solidFill>
                  <a:schemeClr val="accent1">
                    <a:lumMod val="50000"/>
                  </a:schemeClr>
                </a:solidFill>
                <a:latin typeface="+mn-lt"/>
              </a:rPr>
              <a:t>Strategic development within the framework of the adopted SDGs</a:t>
            </a:r>
          </a:p>
        </p:txBody>
      </p:sp>
      <p:cxnSp>
        <p:nvCxnSpPr>
          <p:cNvPr id="50" name="Прямая соединительная линия 49">
            <a:extLst>
              <a:ext uri="{FF2B5EF4-FFF2-40B4-BE49-F238E27FC236}">
                <a16:creationId xmlns:a16="http://schemas.microsoft.com/office/drawing/2014/main" id="{8C92026A-FAA9-4AB0-965D-82EB88FCBCAE}"/>
              </a:ext>
            </a:extLst>
          </p:cNvPr>
          <p:cNvCxnSpPr>
            <a:cxnSpLocks/>
          </p:cNvCxnSpPr>
          <p:nvPr/>
        </p:nvCxnSpPr>
        <p:spPr>
          <a:xfrm>
            <a:off x="2915773" y="4321462"/>
            <a:ext cx="0" cy="326738"/>
          </a:xfrm>
          <a:prstGeom prst="line">
            <a:avLst/>
          </a:prstGeom>
          <a:ln w="254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51" name="Овал 50">
            <a:extLst>
              <a:ext uri="{FF2B5EF4-FFF2-40B4-BE49-F238E27FC236}">
                <a16:creationId xmlns:a16="http://schemas.microsoft.com/office/drawing/2014/main" id="{6C7E05CB-0534-4B11-95E5-89940BC2CC68}"/>
              </a:ext>
            </a:extLst>
          </p:cNvPr>
          <p:cNvSpPr/>
          <p:nvPr/>
        </p:nvSpPr>
        <p:spPr>
          <a:xfrm>
            <a:off x="2835437" y="4212587"/>
            <a:ext cx="164944" cy="165600"/>
          </a:xfrm>
          <a:prstGeom prst="ellipse">
            <a:avLst/>
          </a:prstGeom>
          <a:solidFill>
            <a:srgbClr val="2E7D5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sp>
        <p:nvSpPr>
          <p:cNvPr id="52" name="TextBox 51">
            <a:extLst>
              <a:ext uri="{FF2B5EF4-FFF2-40B4-BE49-F238E27FC236}">
                <a16:creationId xmlns:a16="http://schemas.microsoft.com/office/drawing/2014/main" id="{064EBA39-22AD-4CA0-9E6C-4743BEE43522}"/>
              </a:ext>
            </a:extLst>
          </p:cNvPr>
          <p:cNvSpPr txBox="1"/>
          <p:nvPr/>
        </p:nvSpPr>
        <p:spPr>
          <a:xfrm>
            <a:off x="2021546" y="4648200"/>
            <a:ext cx="1788454" cy="1107996"/>
          </a:xfrm>
          <a:prstGeom prst="rect">
            <a:avLst/>
          </a:prstGeom>
          <a:noFill/>
        </p:spPr>
        <p:txBody>
          <a:bodyPr wrap="square" rtlCol="0">
            <a:spAutoFit/>
          </a:bodyPr>
          <a:lstStyle/>
          <a:p>
            <a:pPr algn="ctr"/>
            <a:r>
              <a:rPr lang="en-US" sz="1100" dirty="0">
                <a:solidFill>
                  <a:schemeClr val="accent6">
                    <a:lumMod val="50000"/>
                  </a:schemeClr>
                </a:solidFill>
                <a:latin typeface="+mn-lt"/>
              </a:rPr>
              <a:t>Appointment of ESG coordinators in the Bank. </a:t>
            </a:r>
          </a:p>
          <a:p>
            <a:pPr algn="ctr"/>
            <a:endParaRPr lang="en-US" sz="1100" dirty="0">
              <a:solidFill>
                <a:schemeClr val="accent6">
                  <a:lumMod val="50000"/>
                </a:schemeClr>
              </a:solidFill>
              <a:latin typeface="+mn-lt"/>
            </a:endParaRPr>
          </a:p>
          <a:p>
            <a:pPr algn="ctr"/>
            <a:r>
              <a:rPr lang="en-US" sz="1100" dirty="0">
                <a:solidFill>
                  <a:schemeClr val="accent6">
                    <a:lumMod val="50000"/>
                  </a:schemeClr>
                </a:solidFill>
                <a:latin typeface="+mn-lt"/>
              </a:rPr>
              <a:t>Involvement of international experts</a:t>
            </a:r>
          </a:p>
        </p:txBody>
      </p:sp>
      <p:cxnSp>
        <p:nvCxnSpPr>
          <p:cNvPr id="56" name="Прямая соединительная линия 55">
            <a:extLst>
              <a:ext uri="{FF2B5EF4-FFF2-40B4-BE49-F238E27FC236}">
                <a16:creationId xmlns:a16="http://schemas.microsoft.com/office/drawing/2014/main" id="{408F0EB1-DA6A-4591-944B-B5C2CF47A397}"/>
              </a:ext>
            </a:extLst>
          </p:cNvPr>
          <p:cNvCxnSpPr>
            <a:cxnSpLocks/>
          </p:cNvCxnSpPr>
          <p:nvPr/>
        </p:nvCxnSpPr>
        <p:spPr>
          <a:xfrm>
            <a:off x="4363573" y="3940462"/>
            <a:ext cx="0" cy="326738"/>
          </a:xfrm>
          <a:prstGeom prst="line">
            <a:avLst/>
          </a:prstGeom>
          <a:ln w="254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57" name="Овал 56">
            <a:extLst>
              <a:ext uri="{FF2B5EF4-FFF2-40B4-BE49-F238E27FC236}">
                <a16:creationId xmlns:a16="http://schemas.microsoft.com/office/drawing/2014/main" id="{17930795-3C6A-44FD-B431-CCE23A952741}"/>
              </a:ext>
            </a:extLst>
          </p:cNvPr>
          <p:cNvSpPr/>
          <p:nvPr/>
        </p:nvSpPr>
        <p:spPr>
          <a:xfrm>
            <a:off x="4281911" y="4212587"/>
            <a:ext cx="164944" cy="165600"/>
          </a:xfrm>
          <a:prstGeom prst="ellipse">
            <a:avLst/>
          </a:prstGeom>
          <a:solidFill>
            <a:srgbClr val="2E7D5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240D1D4F-7C84-4B4D-A09B-87EE836FAACE}"/>
              </a:ext>
            </a:extLst>
          </p:cNvPr>
          <p:cNvSpPr txBox="1"/>
          <p:nvPr/>
        </p:nvSpPr>
        <p:spPr>
          <a:xfrm>
            <a:off x="3469346" y="2854404"/>
            <a:ext cx="1788454" cy="1107996"/>
          </a:xfrm>
          <a:prstGeom prst="rect">
            <a:avLst/>
          </a:prstGeom>
          <a:noFill/>
        </p:spPr>
        <p:txBody>
          <a:bodyPr wrap="square" rtlCol="0">
            <a:spAutoFit/>
          </a:bodyPr>
          <a:lstStyle/>
          <a:p>
            <a:pPr algn="ctr"/>
            <a:r>
              <a:rPr lang="en-US" sz="1100" dirty="0">
                <a:solidFill>
                  <a:schemeClr val="accent1">
                    <a:lumMod val="50000"/>
                  </a:schemeClr>
                </a:solidFill>
                <a:latin typeface="+mn-lt"/>
              </a:rPr>
              <a:t>Adoption of regulatory</a:t>
            </a:r>
          </a:p>
          <a:p>
            <a:pPr algn="ctr"/>
            <a:r>
              <a:rPr lang="en-US" sz="1100" dirty="0">
                <a:solidFill>
                  <a:schemeClr val="accent1">
                    <a:lumMod val="50000"/>
                  </a:schemeClr>
                </a:solidFill>
                <a:latin typeface="+mn-lt"/>
              </a:rPr>
              <a:t>documents in the field of ESG.</a:t>
            </a:r>
          </a:p>
          <a:p>
            <a:pPr algn="ctr"/>
            <a:endParaRPr lang="en-US" sz="1100" dirty="0">
              <a:solidFill>
                <a:schemeClr val="accent1">
                  <a:lumMod val="50000"/>
                </a:schemeClr>
              </a:solidFill>
              <a:latin typeface="+mn-lt"/>
            </a:endParaRPr>
          </a:p>
          <a:p>
            <a:pPr algn="ctr"/>
            <a:r>
              <a:rPr lang="en-US" sz="1100" dirty="0">
                <a:solidFill>
                  <a:schemeClr val="accent1">
                    <a:lumMod val="50000"/>
                  </a:schemeClr>
                </a:solidFill>
                <a:latin typeface="+mn-lt"/>
              </a:rPr>
              <a:t>Priority SDGs have been adopted.</a:t>
            </a:r>
          </a:p>
        </p:txBody>
      </p:sp>
      <p:sp>
        <p:nvSpPr>
          <p:cNvPr id="60" name="TextBox 59">
            <a:extLst>
              <a:ext uri="{FF2B5EF4-FFF2-40B4-BE49-F238E27FC236}">
                <a16:creationId xmlns:a16="http://schemas.microsoft.com/office/drawing/2014/main" id="{DB70186A-BA9B-4B20-B198-6B501F6A3EB6}"/>
              </a:ext>
            </a:extLst>
          </p:cNvPr>
          <p:cNvSpPr txBox="1"/>
          <p:nvPr/>
        </p:nvSpPr>
        <p:spPr>
          <a:xfrm>
            <a:off x="3997522" y="4419600"/>
            <a:ext cx="752074" cy="400110"/>
          </a:xfrm>
          <a:prstGeom prst="rect">
            <a:avLst/>
          </a:prstGeom>
          <a:noFill/>
        </p:spPr>
        <p:txBody>
          <a:bodyPr wrap="square" rtlCol="0">
            <a:spAutoFit/>
          </a:bodyPr>
          <a:lstStyle/>
          <a:p>
            <a:r>
              <a:rPr lang="en-US" sz="2000" dirty="0">
                <a:solidFill>
                  <a:srgbClr val="1F4E6B"/>
                </a:solidFill>
                <a:latin typeface="+mn-lt"/>
                <a:cs typeface="Segoe UI" panose="020B0502040204020203" pitchFamily="34" charset="0"/>
              </a:rPr>
              <a:t>2026</a:t>
            </a:r>
          </a:p>
        </p:txBody>
      </p:sp>
      <p:sp>
        <p:nvSpPr>
          <p:cNvPr id="61" name="TextBox 60">
            <a:extLst>
              <a:ext uri="{FF2B5EF4-FFF2-40B4-BE49-F238E27FC236}">
                <a16:creationId xmlns:a16="http://schemas.microsoft.com/office/drawing/2014/main" id="{BD953291-740E-4F30-A540-BB37FCFA7CB4}"/>
              </a:ext>
            </a:extLst>
          </p:cNvPr>
          <p:cNvSpPr txBox="1"/>
          <p:nvPr/>
        </p:nvSpPr>
        <p:spPr>
          <a:xfrm>
            <a:off x="5375352" y="3483114"/>
            <a:ext cx="776675" cy="707886"/>
          </a:xfrm>
          <a:prstGeom prst="rect">
            <a:avLst/>
          </a:prstGeom>
          <a:noFill/>
        </p:spPr>
        <p:txBody>
          <a:bodyPr wrap="square" rtlCol="0">
            <a:spAutoFit/>
          </a:bodyPr>
          <a:lstStyle/>
          <a:p>
            <a:pPr algn="ctr"/>
            <a:r>
              <a:rPr lang="en-US" sz="2000" dirty="0">
                <a:solidFill>
                  <a:schemeClr val="accent6">
                    <a:lumMod val="50000"/>
                  </a:schemeClr>
                </a:solidFill>
                <a:latin typeface="+mn-lt"/>
                <a:cs typeface="Segoe UI" panose="020B0502040204020203" pitchFamily="34" charset="0"/>
              </a:rPr>
              <a:t>2026</a:t>
            </a:r>
          </a:p>
          <a:p>
            <a:pPr algn="ctr"/>
            <a:r>
              <a:rPr lang="en-US" sz="2000" dirty="0">
                <a:solidFill>
                  <a:schemeClr val="accent6">
                    <a:lumMod val="50000"/>
                  </a:schemeClr>
                </a:solidFill>
                <a:latin typeface="+mn-lt"/>
                <a:cs typeface="Segoe UI" panose="020B0502040204020203" pitchFamily="34" charset="0"/>
              </a:rPr>
              <a:t>Q3</a:t>
            </a:r>
          </a:p>
        </p:txBody>
      </p:sp>
      <p:cxnSp>
        <p:nvCxnSpPr>
          <p:cNvPr id="62" name="Прямая соединительная линия 61">
            <a:extLst>
              <a:ext uri="{FF2B5EF4-FFF2-40B4-BE49-F238E27FC236}">
                <a16:creationId xmlns:a16="http://schemas.microsoft.com/office/drawing/2014/main" id="{843930C6-CE07-40A5-A91A-962E14B4F716}"/>
              </a:ext>
            </a:extLst>
          </p:cNvPr>
          <p:cNvCxnSpPr>
            <a:cxnSpLocks/>
          </p:cNvCxnSpPr>
          <p:nvPr/>
        </p:nvCxnSpPr>
        <p:spPr>
          <a:xfrm>
            <a:off x="5732525" y="4321462"/>
            <a:ext cx="0" cy="326738"/>
          </a:xfrm>
          <a:prstGeom prst="line">
            <a:avLst/>
          </a:prstGeom>
          <a:ln w="254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63" name="Овал 62">
            <a:extLst>
              <a:ext uri="{FF2B5EF4-FFF2-40B4-BE49-F238E27FC236}">
                <a16:creationId xmlns:a16="http://schemas.microsoft.com/office/drawing/2014/main" id="{FA1F9BAF-F337-4CC8-95BC-39A9ABADAF22}"/>
              </a:ext>
            </a:extLst>
          </p:cNvPr>
          <p:cNvSpPr/>
          <p:nvPr/>
        </p:nvSpPr>
        <p:spPr>
          <a:xfrm>
            <a:off x="5649254" y="4210581"/>
            <a:ext cx="164944" cy="165600"/>
          </a:xfrm>
          <a:prstGeom prst="ellipse">
            <a:avLst/>
          </a:prstGeom>
          <a:solidFill>
            <a:srgbClr val="2E7D5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4" name="Прямая соединительная линия 63">
            <a:extLst>
              <a:ext uri="{FF2B5EF4-FFF2-40B4-BE49-F238E27FC236}">
                <a16:creationId xmlns:a16="http://schemas.microsoft.com/office/drawing/2014/main" id="{E0665E62-1E4F-4607-B31F-1541481E219D}"/>
              </a:ext>
            </a:extLst>
          </p:cNvPr>
          <p:cNvCxnSpPr>
            <a:cxnSpLocks/>
          </p:cNvCxnSpPr>
          <p:nvPr/>
        </p:nvCxnSpPr>
        <p:spPr>
          <a:xfrm>
            <a:off x="1474603" y="3952473"/>
            <a:ext cx="0" cy="326738"/>
          </a:xfrm>
          <a:prstGeom prst="line">
            <a:avLst/>
          </a:prstGeom>
          <a:ln w="254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65" name="Овал 64">
            <a:extLst>
              <a:ext uri="{FF2B5EF4-FFF2-40B4-BE49-F238E27FC236}">
                <a16:creationId xmlns:a16="http://schemas.microsoft.com/office/drawing/2014/main" id="{768B198A-E768-4A92-B970-3788A6E0629D}"/>
              </a:ext>
            </a:extLst>
          </p:cNvPr>
          <p:cNvSpPr/>
          <p:nvPr/>
        </p:nvSpPr>
        <p:spPr>
          <a:xfrm>
            <a:off x="1392131" y="4210581"/>
            <a:ext cx="164944" cy="165600"/>
          </a:xfrm>
          <a:prstGeom prst="ellipse">
            <a:avLst/>
          </a:prstGeom>
          <a:solidFill>
            <a:srgbClr val="2E7D5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a:extLst>
              <a:ext uri="{FF2B5EF4-FFF2-40B4-BE49-F238E27FC236}">
                <a16:creationId xmlns:a16="http://schemas.microsoft.com/office/drawing/2014/main" id="{AF515D71-9C14-41FF-8A31-6F85DA47DA2A}"/>
              </a:ext>
            </a:extLst>
          </p:cNvPr>
          <p:cNvSpPr txBox="1"/>
          <p:nvPr/>
        </p:nvSpPr>
        <p:spPr>
          <a:xfrm>
            <a:off x="733913" y="2854404"/>
            <a:ext cx="1490746" cy="1107996"/>
          </a:xfrm>
          <a:prstGeom prst="rect">
            <a:avLst/>
          </a:prstGeom>
          <a:noFill/>
        </p:spPr>
        <p:txBody>
          <a:bodyPr wrap="square" rtlCol="0">
            <a:spAutoFit/>
          </a:bodyPr>
          <a:lstStyle/>
          <a:p>
            <a:pPr algn="ctr"/>
            <a:r>
              <a:rPr lang="en-US" sz="1100" dirty="0">
                <a:solidFill>
                  <a:schemeClr val="accent1">
                    <a:lumMod val="50000"/>
                  </a:schemeClr>
                </a:solidFill>
                <a:latin typeface="+mn-lt"/>
              </a:rPr>
              <a:t>Start.</a:t>
            </a:r>
          </a:p>
          <a:p>
            <a:pPr algn="ctr"/>
            <a:r>
              <a:rPr lang="en-US" sz="1100" dirty="0">
                <a:solidFill>
                  <a:schemeClr val="accent1">
                    <a:lumMod val="50000"/>
                  </a:schemeClr>
                </a:solidFill>
                <a:latin typeface="+mn-lt"/>
              </a:rPr>
              <a:t>Signing a service agreement with Agents for Impact on ESG implementation</a:t>
            </a:r>
          </a:p>
        </p:txBody>
      </p:sp>
      <p:sp>
        <p:nvSpPr>
          <p:cNvPr id="67" name="TextBox 66">
            <a:extLst>
              <a:ext uri="{FF2B5EF4-FFF2-40B4-BE49-F238E27FC236}">
                <a16:creationId xmlns:a16="http://schemas.microsoft.com/office/drawing/2014/main" id="{64278685-7707-4ED1-B42A-ED73B499CB7D}"/>
              </a:ext>
            </a:extLst>
          </p:cNvPr>
          <p:cNvSpPr txBox="1"/>
          <p:nvPr/>
        </p:nvSpPr>
        <p:spPr>
          <a:xfrm>
            <a:off x="1104123" y="4419600"/>
            <a:ext cx="802006" cy="400110"/>
          </a:xfrm>
          <a:prstGeom prst="rect">
            <a:avLst/>
          </a:prstGeom>
          <a:noFill/>
        </p:spPr>
        <p:txBody>
          <a:bodyPr wrap="square" rtlCol="0">
            <a:spAutoFit/>
          </a:bodyPr>
          <a:lstStyle/>
          <a:p>
            <a:r>
              <a:rPr lang="en-US" sz="2000" dirty="0">
                <a:solidFill>
                  <a:srgbClr val="1F4E6B"/>
                </a:solidFill>
                <a:latin typeface="+mn-lt"/>
                <a:cs typeface="Segoe UI" panose="020B0502040204020203" pitchFamily="34" charset="0"/>
              </a:rPr>
              <a:t>2024</a:t>
            </a:r>
          </a:p>
        </p:txBody>
      </p:sp>
      <p:sp>
        <p:nvSpPr>
          <p:cNvPr id="68" name="TextBox 67">
            <a:extLst>
              <a:ext uri="{FF2B5EF4-FFF2-40B4-BE49-F238E27FC236}">
                <a16:creationId xmlns:a16="http://schemas.microsoft.com/office/drawing/2014/main" id="{76359969-0E25-478A-8816-FB733E3031B2}"/>
              </a:ext>
            </a:extLst>
          </p:cNvPr>
          <p:cNvSpPr txBox="1"/>
          <p:nvPr/>
        </p:nvSpPr>
        <p:spPr>
          <a:xfrm>
            <a:off x="7620000" y="4628802"/>
            <a:ext cx="1518998" cy="1107996"/>
          </a:xfrm>
          <a:prstGeom prst="rect">
            <a:avLst/>
          </a:prstGeom>
          <a:noFill/>
        </p:spPr>
        <p:txBody>
          <a:bodyPr wrap="square" rtlCol="0">
            <a:spAutoFit/>
          </a:bodyPr>
          <a:lstStyle/>
          <a:p>
            <a:pPr algn="ctr"/>
            <a:r>
              <a:rPr lang="en-US" sz="1100" dirty="0">
                <a:solidFill>
                  <a:schemeClr val="accent6">
                    <a:lumMod val="50000"/>
                  </a:schemeClr>
                </a:solidFill>
                <a:latin typeface="+mn-lt"/>
              </a:rPr>
              <a:t>Beginning a dialogue with international partners on the issuance of the first </a:t>
            </a:r>
          </a:p>
          <a:p>
            <a:pPr algn="ctr"/>
            <a:r>
              <a:rPr lang="en-US" sz="1100" dirty="0">
                <a:solidFill>
                  <a:schemeClr val="accent6">
                    <a:lumMod val="50000"/>
                  </a:schemeClr>
                </a:solidFill>
                <a:latin typeface="+mn-lt"/>
              </a:rPr>
              <a:t>Green Bonds</a:t>
            </a:r>
          </a:p>
        </p:txBody>
      </p:sp>
      <p:cxnSp>
        <p:nvCxnSpPr>
          <p:cNvPr id="69" name="Прямая соединительная линия 68">
            <a:extLst>
              <a:ext uri="{FF2B5EF4-FFF2-40B4-BE49-F238E27FC236}">
                <a16:creationId xmlns:a16="http://schemas.microsoft.com/office/drawing/2014/main" id="{101D3BB6-BDBB-4892-8AE5-7301D3D96C72}"/>
              </a:ext>
            </a:extLst>
          </p:cNvPr>
          <p:cNvCxnSpPr>
            <a:cxnSpLocks/>
          </p:cNvCxnSpPr>
          <p:nvPr/>
        </p:nvCxnSpPr>
        <p:spPr>
          <a:xfrm>
            <a:off x="8379499" y="4321462"/>
            <a:ext cx="0" cy="326738"/>
          </a:xfrm>
          <a:prstGeom prst="line">
            <a:avLst/>
          </a:prstGeom>
          <a:ln w="254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70" name="Овал 69">
            <a:extLst>
              <a:ext uri="{FF2B5EF4-FFF2-40B4-BE49-F238E27FC236}">
                <a16:creationId xmlns:a16="http://schemas.microsoft.com/office/drawing/2014/main" id="{177F06F3-BCB6-41D3-9F74-36919445065A}"/>
              </a:ext>
            </a:extLst>
          </p:cNvPr>
          <p:cNvSpPr/>
          <p:nvPr/>
        </p:nvSpPr>
        <p:spPr>
          <a:xfrm>
            <a:off x="8305905" y="4211805"/>
            <a:ext cx="164944" cy="165600"/>
          </a:xfrm>
          <a:prstGeom prst="ellipse">
            <a:avLst/>
          </a:prstGeom>
          <a:solidFill>
            <a:srgbClr val="2E7D5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Прямая соединительная линия 70">
            <a:extLst>
              <a:ext uri="{FF2B5EF4-FFF2-40B4-BE49-F238E27FC236}">
                <a16:creationId xmlns:a16="http://schemas.microsoft.com/office/drawing/2014/main" id="{5B804B89-B551-45BA-A390-4CCCA51D6A02}"/>
              </a:ext>
            </a:extLst>
          </p:cNvPr>
          <p:cNvCxnSpPr>
            <a:cxnSpLocks/>
          </p:cNvCxnSpPr>
          <p:nvPr/>
        </p:nvCxnSpPr>
        <p:spPr>
          <a:xfrm>
            <a:off x="9705166" y="3952473"/>
            <a:ext cx="0" cy="326738"/>
          </a:xfrm>
          <a:prstGeom prst="line">
            <a:avLst/>
          </a:prstGeom>
          <a:ln w="254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72" name="Овал 71">
            <a:extLst>
              <a:ext uri="{FF2B5EF4-FFF2-40B4-BE49-F238E27FC236}">
                <a16:creationId xmlns:a16="http://schemas.microsoft.com/office/drawing/2014/main" id="{7FF4ED56-6FD8-4D68-B73D-785799A32022}"/>
              </a:ext>
            </a:extLst>
          </p:cNvPr>
          <p:cNvSpPr/>
          <p:nvPr/>
        </p:nvSpPr>
        <p:spPr>
          <a:xfrm>
            <a:off x="9622694" y="4210581"/>
            <a:ext cx="164944" cy="165600"/>
          </a:xfrm>
          <a:prstGeom prst="ellipse">
            <a:avLst/>
          </a:prstGeom>
          <a:solidFill>
            <a:srgbClr val="2E7D5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Box 72">
            <a:extLst>
              <a:ext uri="{FF2B5EF4-FFF2-40B4-BE49-F238E27FC236}">
                <a16:creationId xmlns:a16="http://schemas.microsoft.com/office/drawing/2014/main" id="{88201238-4ABF-4C39-AFA8-23497D149CB7}"/>
              </a:ext>
            </a:extLst>
          </p:cNvPr>
          <p:cNvSpPr txBox="1"/>
          <p:nvPr/>
        </p:nvSpPr>
        <p:spPr>
          <a:xfrm>
            <a:off x="8964476" y="3531513"/>
            <a:ext cx="1490746" cy="430887"/>
          </a:xfrm>
          <a:prstGeom prst="rect">
            <a:avLst/>
          </a:prstGeom>
          <a:noFill/>
        </p:spPr>
        <p:txBody>
          <a:bodyPr wrap="square" rtlCol="0">
            <a:spAutoFit/>
          </a:bodyPr>
          <a:lstStyle/>
          <a:p>
            <a:pPr algn="ctr"/>
            <a:r>
              <a:rPr lang="en-US" sz="1100" dirty="0">
                <a:solidFill>
                  <a:schemeClr val="accent1">
                    <a:lumMod val="50000"/>
                  </a:schemeClr>
                </a:solidFill>
                <a:latin typeface="+mn-lt"/>
              </a:rPr>
              <a:t>Active</a:t>
            </a:r>
            <a:r>
              <a:rPr lang="ru-RU" sz="1100" dirty="0">
                <a:solidFill>
                  <a:schemeClr val="accent1">
                    <a:lumMod val="50000"/>
                  </a:schemeClr>
                </a:solidFill>
                <a:latin typeface="+mn-lt"/>
              </a:rPr>
              <a:t> </a:t>
            </a:r>
            <a:r>
              <a:rPr lang="en-US" sz="1100" dirty="0">
                <a:solidFill>
                  <a:schemeClr val="accent1">
                    <a:lumMod val="50000"/>
                  </a:schemeClr>
                </a:solidFill>
                <a:latin typeface="+mn-lt"/>
              </a:rPr>
              <a:t>phase</a:t>
            </a:r>
            <a:r>
              <a:rPr lang="ru-RU" sz="1100" dirty="0">
                <a:solidFill>
                  <a:schemeClr val="accent1">
                    <a:lumMod val="50000"/>
                  </a:schemeClr>
                </a:solidFill>
                <a:latin typeface="+mn-lt"/>
              </a:rPr>
              <a:t> </a:t>
            </a:r>
            <a:r>
              <a:rPr lang="en-US" sz="1100" dirty="0">
                <a:solidFill>
                  <a:schemeClr val="accent1">
                    <a:lumMod val="50000"/>
                  </a:schemeClr>
                </a:solidFill>
                <a:latin typeface="+mn-lt"/>
              </a:rPr>
              <a:t>of</a:t>
            </a:r>
            <a:r>
              <a:rPr lang="ru-RU" sz="1100" dirty="0">
                <a:solidFill>
                  <a:schemeClr val="accent1">
                    <a:lumMod val="50000"/>
                  </a:schemeClr>
                </a:solidFill>
                <a:latin typeface="+mn-lt"/>
              </a:rPr>
              <a:t> </a:t>
            </a:r>
            <a:r>
              <a:rPr lang="en-US" sz="1100" dirty="0">
                <a:solidFill>
                  <a:schemeClr val="accent1">
                    <a:lumMod val="50000"/>
                  </a:schemeClr>
                </a:solidFill>
                <a:latin typeface="+mn-lt"/>
              </a:rPr>
              <a:t>ESG development</a:t>
            </a:r>
          </a:p>
        </p:txBody>
      </p:sp>
      <p:sp>
        <p:nvSpPr>
          <p:cNvPr id="75" name="TextBox 74">
            <a:extLst>
              <a:ext uri="{FF2B5EF4-FFF2-40B4-BE49-F238E27FC236}">
                <a16:creationId xmlns:a16="http://schemas.microsoft.com/office/drawing/2014/main" id="{6F54DE24-B7E8-4FAC-BB2A-BBAF8B4C29C7}"/>
              </a:ext>
            </a:extLst>
          </p:cNvPr>
          <p:cNvSpPr txBox="1"/>
          <p:nvPr/>
        </p:nvSpPr>
        <p:spPr>
          <a:xfrm>
            <a:off x="9372600" y="4419600"/>
            <a:ext cx="855747" cy="707886"/>
          </a:xfrm>
          <a:prstGeom prst="rect">
            <a:avLst/>
          </a:prstGeom>
          <a:noFill/>
        </p:spPr>
        <p:txBody>
          <a:bodyPr wrap="square" rtlCol="0">
            <a:spAutoFit/>
          </a:bodyPr>
          <a:lstStyle/>
          <a:p>
            <a:r>
              <a:rPr lang="en-US" sz="2000" dirty="0">
                <a:solidFill>
                  <a:srgbClr val="1F4E6B"/>
                </a:solidFill>
                <a:latin typeface="+mn-lt"/>
                <a:cs typeface="Segoe UI" panose="020B0502040204020203" pitchFamily="34" charset="0"/>
              </a:rPr>
              <a:t>2027-2029</a:t>
            </a:r>
          </a:p>
        </p:txBody>
      </p:sp>
      <p:sp>
        <p:nvSpPr>
          <p:cNvPr id="76" name="TextBox 75">
            <a:extLst>
              <a:ext uri="{FF2B5EF4-FFF2-40B4-BE49-F238E27FC236}">
                <a16:creationId xmlns:a16="http://schemas.microsoft.com/office/drawing/2014/main" id="{551F4A2A-CF2B-415E-A5E8-3D7D276B3D64}"/>
              </a:ext>
            </a:extLst>
          </p:cNvPr>
          <p:cNvSpPr txBox="1"/>
          <p:nvPr/>
        </p:nvSpPr>
        <p:spPr>
          <a:xfrm>
            <a:off x="8022326" y="3512622"/>
            <a:ext cx="826044" cy="707886"/>
          </a:xfrm>
          <a:prstGeom prst="rect">
            <a:avLst/>
          </a:prstGeom>
          <a:noFill/>
        </p:spPr>
        <p:txBody>
          <a:bodyPr wrap="square" rtlCol="0">
            <a:spAutoFit/>
          </a:bodyPr>
          <a:lstStyle/>
          <a:p>
            <a:pPr algn="ctr"/>
            <a:r>
              <a:rPr lang="en-US" sz="2000" dirty="0">
                <a:solidFill>
                  <a:schemeClr val="accent6">
                    <a:lumMod val="50000"/>
                  </a:schemeClr>
                </a:solidFill>
                <a:latin typeface="+mn-lt"/>
                <a:cs typeface="Segoe UI" panose="020B0502040204020203" pitchFamily="34" charset="0"/>
              </a:rPr>
              <a:t>2027</a:t>
            </a:r>
          </a:p>
          <a:p>
            <a:pPr algn="ctr"/>
            <a:r>
              <a:rPr lang="en-US" sz="2000" dirty="0">
                <a:solidFill>
                  <a:schemeClr val="accent6">
                    <a:lumMod val="50000"/>
                  </a:schemeClr>
                </a:solidFill>
                <a:latin typeface="+mn-lt"/>
                <a:cs typeface="Segoe UI" panose="020B0502040204020203" pitchFamily="34" charset="0"/>
              </a:rPr>
              <a:t>Q1</a:t>
            </a:r>
          </a:p>
        </p:txBody>
      </p:sp>
      <p:sp>
        <p:nvSpPr>
          <p:cNvPr id="77" name="TextBox 76">
            <a:extLst>
              <a:ext uri="{FF2B5EF4-FFF2-40B4-BE49-F238E27FC236}">
                <a16:creationId xmlns:a16="http://schemas.microsoft.com/office/drawing/2014/main" id="{05200957-346D-4CF1-8D45-A157B54406B8}"/>
              </a:ext>
            </a:extLst>
          </p:cNvPr>
          <p:cNvSpPr txBox="1"/>
          <p:nvPr/>
        </p:nvSpPr>
        <p:spPr>
          <a:xfrm>
            <a:off x="6656578" y="4387735"/>
            <a:ext cx="826045" cy="707886"/>
          </a:xfrm>
          <a:prstGeom prst="rect">
            <a:avLst/>
          </a:prstGeom>
          <a:noFill/>
        </p:spPr>
        <p:txBody>
          <a:bodyPr wrap="square" rtlCol="0">
            <a:spAutoFit/>
          </a:bodyPr>
          <a:lstStyle/>
          <a:p>
            <a:pPr algn="ctr"/>
            <a:r>
              <a:rPr lang="en-US" sz="2000" dirty="0">
                <a:solidFill>
                  <a:srgbClr val="1F4E6B"/>
                </a:solidFill>
                <a:latin typeface="+mn-lt"/>
                <a:cs typeface="Segoe UI" panose="020B0502040204020203" pitchFamily="34" charset="0"/>
              </a:rPr>
              <a:t>2026</a:t>
            </a:r>
          </a:p>
          <a:p>
            <a:pPr algn="ctr"/>
            <a:r>
              <a:rPr lang="en-US" sz="2000" dirty="0">
                <a:solidFill>
                  <a:srgbClr val="1F4E6B"/>
                </a:solidFill>
                <a:latin typeface="+mn-lt"/>
                <a:cs typeface="Segoe UI" panose="020B0502040204020203" pitchFamily="34" charset="0"/>
              </a:rPr>
              <a:t>Q2-4</a:t>
            </a:r>
          </a:p>
        </p:txBody>
      </p:sp>
    </p:spTree>
    <p:extLst>
      <p:ext uri="{BB962C8B-B14F-4D97-AF65-F5344CB8AC3E}">
        <p14:creationId xmlns:p14="http://schemas.microsoft.com/office/powerpoint/2010/main" val="2122340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Usmonov-M\Desktop\logo.png">
            <a:extLst>
              <a:ext uri="{FF2B5EF4-FFF2-40B4-BE49-F238E27FC236}">
                <a16:creationId xmlns:a16="http://schemas.microsoft.com/office/drawing/2014/main" id="{70EA2BE2-65EC-4842-8A04-4F575AAA24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8152" y="428403"/>
            <a:ext cx="3203848" cy="647815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7432" y="1222248"/>
            <a:ext cx="576072" cy="530352"/>
          </a:xfrm>
          <a:prstGeom prst="rect">
            <a:avLst/>
          </a:prstGeom>
          <a:solidFill>
            <a:srgbClr val="1F8AC0"/>
          </a:solidFill>
          <a:ln>
            <a:solidFill>
              <a:srgbClr val="1F8A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Номер слайда 4">
            <a:extLst>
              <a:ext uri="{FF2B5EF4-FFF2-40B4-BE49-F238E27FC236}">
                <a16:creationId xmlns:a16="http://schemas.microsoft.com/office/drawing/2014/main" id="{1AF6403F-EE0E-4C1E-9A9D-4144DA8533C6}"/>
              </a:ext>
            </a:extLst>
          </p:cNvPr>
          <p:cNvSpPr>
            <a:spLocks noGrp="1"/>
          </p:cNvSpPr>
          <p:nvPr>
            <p:ph type="sldNum" sz="quarter" idx="12"/>
          </p:nvPr>
        </p:nvSpPr>
        <p:spPr>
          <a:xfrm>
            <a:off x="11513820" y="6464808"/>
            <a:ext cx="640080" cy="329184"/>
          </a:xfrm>
        </p:spPr>
        <p:txBody>
          <a:bodyPr/>
          <a:lstStyle/>
          <a:p>
            <a:pPr algn="ctr">
              <a:defRPr/>
            </a:pPr>
            <a:fld id="{FC66782D-FF8E-45ED-A8F5-A0175A667A77}" type="slidenum">
              <a:rPr lang="ru-RU" smtClean="0">
                <a:solidFill>
                  <a:schemeClr val="tx1"/>
                </a:solidFill>
                <a:latin typeface="+mn-lt"/>
              </a:rPr>
              <a:pPr algn="ctr">
                <a:defRPr/>
              </a:pPr>
              <a:t>10</a:t>
            </a:fld>
            <a:endParaRPr lang="ru-RU" dirty="0">
              <a:solidFill>
                <a:schemeClr val="tx1"/>
              </a:solidFill>
              <a:latin typeface="+mn-lt"/>
            </a:endParaRPr>
          </a:p>
        </p:txBody>
      </p:sp>
      <p:pic>
        <p:nvPicPr>
          <p:cNvPr id="11" name="Picture 6" descr="logo_circle.png">
            <a:extLst>
              <a:ext uri="{FF2B5EF4-FFF2-40B4-BE49-F238E27FC236}">
                <a16:creationId xmlns:a16="http://schemas.microsoft.com/office/drawing/2014/main" id="{50685503-EEB1-4535-9158-3FEBD609C1D3}"/>
              </a:ext>
            </a:extLst>
          </p:cNvPr>
          <p:cNvPicPr>
            <a:picLocks noChangeAspect="1"/>
          </p:cNvPicPr>
          <p:nvPr/>
        </p:nvPicPr>
        <p:blipFill>
          <a:blip r:embed="rId4"/>
          <a:stretch>
            <a:fillRect/>
          </a:stretch>
        </p:blipFill>
        <p:spPr>
          <a:xfrm>
            <a:off x="11513820" y="5789517"/>
            <a:ext cx="640080" cy="640080"/>
          </a:xfrm>
          <a:prstGeom prst="rect">
            <a:avLst/>
          </a:prstGeom>
        </p:spPr>
      </p:pic>
      <p:sp>
        <p:nvSpPr>
          <p:cNvPr id="59" name="Прямоугольник 58">
            <a:extLst>
              <a:ext uri="{FF2B5EF4-FFF2-40B4-BE49-F238E27FC236}">
                <a16:creationId xmlns:a16="http://schemas.microsoft.com/office/drawing/2014/main" id="{FDD9E6F0-3007-4DBA-A93D-AF491864128F}"/>
              </a:ext>
            </a:extLst>
          </p:cNvPr>
          <p:cNvSpPr/>
          <p:nvPr/>
        </p:nvSpPr>
        <p:spPr>
          <a:xfrm>
            <a:off x="630555" y="1295400"/>
            <a:ext cx="9046845" cy="461665"/>
          </a:xfrm>
          <a:prstGeom prst="rect">
            <a:avLst/>
          </a:prstGeom>
        </p:spPr>
        <p:txBody>
          <a:bodyPr wrap="square">
            <a:spAutoFit/>
          </a:bodyPr>
          <a:lstStyle/>
          <a:p>
            <a:r>
              <a:rPr lang="en-US" sz="2400" b="1" dirty="0">
                <a:latin typeface="+mn-lt"/>
                <a:cs typeface="Times New Roman" panose="02020603050405020304" pitchFamily="18" charset="0"/>
              </a:rPr>
              <a:t>Objectives and Key areas of the Sustainable development</a:t>
            </a:r>
          </a:p>
        </p:txBody>
      </p:sp>
      <p:sp>
        <p:nvSpPr>
          <p:cNvPr id="2" name="Прямоугольник 1">
            <a:extLst>
              <a:ext uri="{FF2B5EF4-FFF2-40B4-BE49-F238E27FC236}">
                <a16:creationId xmlns:a16="http://schemas.microsoft.com/office/drawing/2014/main" id="{6E7FCF72-79F8-432A-A1D3-4FA831246693}"/>
              </a:ext>
            </a:extLst>
          </p:cNvPr>
          <p:cNvSpPr/>
          <p:nvPr/>
        </p:nvSpPr>
        <p:spPr>
          <a:xfrm>
            <a:off x="548640" y="2100114"/>
            <a:ext cx="8671560" cy="3693319"/>
          </a:xfrm>
          <a:prstGeom prst="rect">
            <a:avLst/>
          </a:prstGeom>
        </p:spPr>
        <p:txBody>
          <a:bodyPr wrap="square">
            <a:spAutoFit/>
          </a:bodyPr>
          <a:lstStyle/>
          <a:p>
            <a:r>
              <a:rPr lang="en-US" dirty="0">
                <a:latin typeface="+mn-lt"/>
              </a:rPr>
              <a:t>As global decarbonization efforts accelerate, the banking sector's role in providing the necessary financing to support the transition to a green economy is becoming crucial. Bank IMON International has responded to this challenge by making sustainability a strategic priority. We actively support our clients and society on the path to a successful transition to a more sustainable and green economy by offering innovative financial solutions and environmentally focused products. Our commitment to making a significant contribution to sustainable development is driven by our role as one of the leading financial institution in Tajikistan’s development. Guided by international standards and principles of sustainable development, we actively strive to align with the goals of the 2015 Paris Agreement and the UN Sustainable Development Goals, integrating these principles into our strategy and daily operations.</a:t>
            </a:r>
          </a:p>
        </p:txBody>
      </p:sp>
    </p:spTree>
    <p:extLst>
      <p:ext uri="{BB962C8B-B14F-4D97-AF65-F5344CB8AC3E}">
        <p14:creationId xmlns:p14="http://schemas.microsoft.com/office/powerpoint/2010/main" val="24422611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Usmonov-M\Desktop\logo.png">
            <a:extLst>
              <a:ext uri="{FF2B5EF4-FFF2-40B4-BE49-F238E27FC236}">
                <a16:creationId xmlns:a16="http://schemas.microsoft.com/office/drawing/2014/main" id="{70EA2BE2-65EC-4842-8A04-4F575AAA24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8152" y="428403"/>
            <a:ext cx="3203848" cy="647815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7432" y="1222248"/>
            <a:ext cx="576072" cy="530352"/>
          </a:xfrm>
          <a:prstGeom prst="rect">
            <a:avLst/>
          </a:prstGeom>
          <a:solidFill>
            <a:srgbClr val="1F8AC0"/>
          </a:solidFill>
          <a:ln>
            <a:solidFill>
              <a:srgbClr val="1F8A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Номер слайда 4">
            <a:extLst>
              <a:ext uri="{FF2B5EF4-FFF2-40B4-BE49-F238E27FC236}">
                <a16:creationId xmlns:a16="http://schemas.microsoft.com/office/drawing/2014/main" id="{1AF6403F-EE0E-4C1E-9A9D-4144DA8533C6}"/>
              </a:ext>
            </a:extLst>
          </p:cNvPr>
          <p:cNvSpPr>
            <a:spLocks noGrp="1"/>
          </p:cNvSpPr>
          <p:nvPr>
            <p:ph type="sldNum" sz="quarter" idx="12"/>
          </p:nvPr>
        </p:nvSpPr>
        <p:spPr>
          <a:xfrm>
            <a:off x="11513820" y="6464808"/>
            <a:ext cx="640080" cy="329184"/>
          </a:xfrm>
        </p:spPr>
        <p:txBody>
          <a:bodyPr/>
          <a:lstStyle/>
          <a:p>
            <a:pPr algn="ctr">
              <a:defRPr/>
            </a:pPr>
            <a:fld id="{FC66782D-FF8E-45ED-A8F5-A0175A667A77}" type="slidenum">
              <a:rPr lang="ru-RU" smtClean="0">
                <a:solidFill>
                  <a:schemeClr val="tx1"/>
                </a:solidFill>
                <a:latin typeface="+mn-lt"/>
              </a:rPr>
              <a:pPr algn="ctr">
                <a:defRPr/>
              </a:pPr>
              <a:t>11</a:t>
            </a:fld>
            <a:endParaRPr lang="ru-RU" dirty="0">
              <a:solidFill>
                <a:schemeClr val="tx1"/>
              </a:solidFill>
              <a:latin typeface="+mn-lt"/>
            </a:endParaRPr>
          </a:p>
        </p:txBody>
      </p:sp>
      <p:pic>
        <p:nvPicPr>
          <p:cNvPr id="11" name="Picture 6" descr="logo_circle.png">
            <a:extLst>
              <a:ext uri="{FF2B5EF4-FFF2-40B4-BE49-F238E27FC236}">
                <a16:creationId xmlns:a16="http://schemas.microsoft.com/office/drawing/2014/main" id="{50685503-EEB1-4535-9158-3FEBD609C1D3}"/>
              </a:ext>
            </a:extLst>
          </p:cNvPr>
          <p:cNvPicPr>
            <a:picLocks noChangeAspect="1"/>
          </p:cNvPicPr>
          <p:nvPr/>
        </p:nvPicPr>
        <p:blipFill>
          <a:blip r:embed="rId4"/>
          <a:stretch>
            <a:fillRect/>
          </a:stretch>
        </p:blipFill>
        <p:spPr>
          <a:xfrm>
            <a:off x="11513820" y="5789517"/>
            <a:ext cx="640080" cy="640080"/>
          </a:xfrm>
          <a:prstGeom prst="rect">
            <a:avLst/>
          </a:prstGeom>
        </p:spPr>
      </p:pic>
      <p:sp>
        <p:nvSpPr>
          <p:cNvPr id="59" name="Прямоугольник 58">
            <a:extLst>
              <a:ext uri="{FF2B5EF4-FFF2-40B4-BE49-F238E27FC236}">
                <a16:creationId xmlns:a16="http://schemas.microsoft.com/office/drawing/2014/main" id="{FDD9E6F0-3007-4DBA-A93D-AF491864128F}"/>
              </a:ext>
            </a:extLst>
          </p:cNvPr>
          <p:cNvSpPr/>
          <p:nvPr/>
        </p:nvSpPr>
        <p:spPr>
          <a:xfrm>
            <a:off x="630555" y="1295400"/>
            <a:ext cx="9046845" cy="461665"/>
          </a:xfrm>
          <a:prstGeom prst="rect">
            <a:avLst/>
          </a:prstGeom>
        </p:spPr>
        <p:txBody>
          <a:bodyPr wrap="square">
            <a:spAutoFit/>
          </a:bodyPr>
          <a:lstStyle/>
          <a:p>
            <a:r>
              <a:rPr lang="en-US" sz="2400" b="1" dirty="0">
                <a:latin typeface="+mn-lt"/>
                <a:cs typeface="Times New Roman" panose="02020603050405020304" pitchFamily="18" charset="0"/>
              </a:rPr>
              <a:t>Sustainability Targets</a:t>
            </a:r>
          </a:p>
        </p:txBody>
      </p:sp>
      <p:sp>
        <p:nvSpPr>
          <p:cNvPr id="2" name="Прямоугольник 1">
            <a:extLst>
              <a:ext uri="{FF2B5EF4-FFF2-40B4-BE49-F238E27FC236}">
                <a16:creationId xmlns:a16="http://schemas.microsoft.com/office/drawing/2014/main" id="{6E7FCF72-79F8-432A-A1D3-4FA831246693}"/>
              </a:ext>
            </a:extLst>
          </p:cNvPr>
          <p:cNvSpPr/>
          <p:nvPr/>
        </p:nvSpPr>
        <p:spPr>
          <a:xfrm>
            <a:off x="548639" y="2100114"/>
            <a:ext cx="9046845" cy="3139321"/>
          </a:xfrm>
          <a:prstGeom prst="rect">
            <a:avLst/>
          </a:prstGeom>
        </p:spPr>
        <p:txBody>
          <a:bodyPr wrap="square">
            <a:spAutoFit/>
          </a:bodyPr>
          <a:lstStyle/>
          <a:p>
            <a:r>
              <a:rPr lang="en-US" dirty="0">
                <a:latin typeface="+mn-lt"/>
              </a:rPr>
              <a:t>Bank IMON International is one of the leading financial institutions in Tajikistan. Over the years, the Bank has become a reliable pillar of development, providing access to modern financial services for both individuals and businesses.</a:t>
            </a:r>
          </a:p>
          <a:p>
            <a:r>
              <a:rPr lang="en-US" dirty="0">
                <a:latin typeface="+mn-lt"/>
              </a:rPr>
              <a:t>Bank is actively implementing sustainable development principles, including environmental, social, and governance (ESG) factors, integrating them into its operations to achieve long-term sustainable results.</a:t>
            </a:r>
          </a:p>
          <a:p>
            <a:r>
              <a:rPr lang="en-US" dirty="0">
                <a:latin typeface="+mn-lt"/>
              </a:rPr>
              <a:t>Since 2015, the Bank has actively participated in various green finance programs implemented by international development institutions. The Bank also joined the EBRD Women in Business, CA WIB and GEFF programs underscoring its commitment to supporting equal opportunities for all entrepreneurs.</a:t>
            </a:r>
          </a:p>
        </p:txBody>
      </p:sp>
    </p:spTree>
    <p:extLst>
      <p:ext uri="{BB962C8B-B14F-4D97-AF65-F5344CB8AC3E}">
        <p14:creationId xmlns:p14="http://schemas.microsoft.com/office/powerpoint/2010/main" val="28084885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vider_bg.jpg"/>
          <p:cNvPicPr>
            <a:picLocks noChangeAspect="1"/>
          </p:cNvPicPr>
          <p:nvPr/>
        </p:nvPicPr>
        <p:blipFill>
          <a:blip r:embed="rId2"/>
          <a:stretch>
            <a:fillRect/>
          </a:stretch>
        </p:blipFill>
        <p:spPr>
          <a:xfrm>
            <a:off x="0" y="0"/>
            <a:ext cx="12191695" cy="6858000"/>
          </a:xfrm>
          <a:prstGeom prst="rect">
            <a:avLst/>
          </a:prstGeom>
        </p:spPr>
      </p:pic>
      <p:pic>
        <p:nvPicPr>
          <p:cNvPr id="4" name="Picture 3" descr="logo_circle.png"/>
          <p:cNvPicPr>
            <a:picLocks noChangeAspect="1"/>
          </p:cNvPicPr>
          <p:nvPr/>
        </p:nvPicPr>
        <p:blipFill>
          <a:blip r:embed="rId3"/>
          <a:stretch>
            <a:fillRect/>
          </a:stretch>
        </p:blipFill>
        <p:spPr>
          <a:xfrm>
            <a:off x="5611215" y="2362200"/>
            <a:ext cx="969264" cy="969264"/>
          </a:xfrm>
          <a:prstGeom prst="rect">
            <a:avLst/>
          </a:prstGeom>
        </p:spPr>
      </p:pic>
      <p:sp>
        <p:nvSpPr>
          <p:cNvPr id="5" name="TextBox 4"/>
          <p:cNvSpPr txBox="1"/>
          <p:nvPr/>
        </p:nvSpPr>
        <p:spPr>
          <a:xfrm>
            <a:off x="3623540" y="3657600"/>
            <a:ext cx="4944623" cy="646331"/>
          </a:xfrm>
          <a:prstGeom prst="rect">
            <a:avLst/>
          </a:prstGeom>
          <a:noFill/>
        </p:spPr>
        <p:txBody>
          <a:bodyPr wrap="none" lIns="0">
            <a:spAutoFit/>
          </a:bodyPr>
          <a:lstStyle/>
          <a:p>
            <a:pPr algn="ctr"/>
            <a:r>
              <a:rPr lang="en-US" sz="3600" b="1" dirty="0">
                <a:solidFill>
                  <a:srgbClr val="FFFFFF"/>
                </a:solidFill>
                <a:latin typeface="Calibri"/>
              </a:rPr>
              <a:t>Social Impact of the Bank</a:t>
            </a:r>
            <a:endParaRPr sz="3600" b="1" dirty="0">
              <a:solidFill>
                <a:srgbClr val="FFFFFF"/>
              </a:solidFill>
              <a:latin typeface="Calibri"/>
            </a:endParaRPr>
          </a:p>
        </p:txBody>
      </p:sp>
    </p:spTree>
    <p:extLst>
      <p:ext uri="{BB962C8B-B14F-4D97-AF65-F5344CB8AC3E}">
        <p14:creationId xmlns:p14="http://schemas.microsoft.com/office/powerpoint/2010/main" val="12731561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Usmonov-M\Desktop\logo.png">
            <a:extLst>
              <a:ext uri="{FF2B5EF4-FFF2-40B4-BE49-F238E27FC236}">
                <a16:creationId xmlns:a16="http://schemas.microsoft.com/office/drawing/2014/main" id="{70EA2BE2-65EC-4842-8A04-4F575AAA24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8152" y="428403"/>
            <a:ext cx="3203848" cy="647815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7432" y="1222248"/>
            <a:ext cx="576072" cy="530352"/>
          </a:xfrm>
          <a:prstGeom prst="rect">
            <a:avLst/>
          </a:prstGeom>
          <a:solidFill>
            <a:srgbClr val="1F8AC0"/>
          </a:solidFill>
          <a:ln>
            <a:solidFill>
              <a:srgbClr val="1F8A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Номер слайда 4">
            <a:extLst>
              <a:ext uri="{FF2B5EF4-FFF2-40B4-BE49-F238E27FC236}">
                <a16:creationId xmlns:a16="http://schemas.microsoft.com/office/drawing/2014/main" id="{1AF6403F-EE0E-4C1E-9A9D-4144DA8533C6}"/>
              </a:ext>
            </a:extLst>
          </p:cNvPr>
          <p:cNvSpPr>
            <a:spLocks noGrp="1"/>
          </p:cNvSpPr>
          <p:nvPr>
            <p:ph type="sldNum" sz="quarter" idx="12"/>
          </p:nvPr>
        </p:nvSpPr>
        <p:spPr>
          <a:xfrm>
            <a:off x="11513820" y="6464808"/>
            <a:ext cx="640080" cy="329184"/>
          </a:xfrm>
        </p:spPr>
        <p:txBody>
          <a:bodyPr/>
          <a:lstStyle/>
          <a:p>
            <a:pPr algn="ctr">
              <a:defRPr/>
            </a:pPr>
            <a:fld id="{FC66782D-FF8E-45ED-A8F5-A0175A667A77}" type="slidenum">
              <a:rPr lang="ru-RU" smtClean="0">
                <a:solidFill>
                  <a:schemeClr val="tx1"/>
                </a:solidFill>
                <a:latin typeface="+mn-lt"/>
              </a:rPr>
              <a:pPr algn="ctr">
                <a:defRPr/>
              </a:pPr>
              <a:t>13</a:t>
            </a:fld>
            <a:endParaRPr lang="ru-RU" dirty="0">
              <a:solidFill>
                <a:schemeClr val="tx1"/>
              </a:solidFill>
              <a:latin typeface="+mn-lt"/>
            </a:endParaRPr>
          </a:p>
        </p:txBody>
      </p:sp>
      <p:pic>
        <p:nvPicPr>
          <p:cNvPr id="11" name="Picture 6" descr="logo_circle.png">
            <a:extLst>
              <a:ext uri="{FF2B5EF4-FFF2-40B4-BE49-F238E27FC236}">
                <a16:creationId xmlns:a16="http://schemas.microsoft.com/office/drawing/2014/main" id="{50685503-EEB1-4535-9158-3FEBD609C1D3}"/>
              </a:ext>
            </a:extLst>
          </p:cNvPr>
          <p:cNvPicPr>
            <a:picLocks noChangeAspect="1"/>
          </p:cNvPicPr>
          <p:nvPr/>
        </p:nvPicPr>
        <p:blipFill>
          <a:blip r:embed="rId4"/>
          <a:stretch>
            <a:fillRect/>
          </a:stretch>
        </p:blipFill>
        <p:spPr>
          <a:xfrm>
            <a:off x="11513820" y="5789517"/>
            <a:ext cx="640080" cy="640080"/>
          </a:xfrm>
          <a:prstGeom prst="rect">
            <a:avLst/>
          </a:prstGeom>
        </p:spPr>
      </p:pic>
      <p:sp>
        <p:nvSpPr>
          <p:cNvPr id="59" name="Прямоугольник 58">
            <a:extLst>
              <a:ext uri="{FF2B5EF4-FFF2-40B4-BE49-F238E27FC236}">
                <a16:creationId xmlns:a16="http://schemas.microsoft.com/office/drawing/2014/main" id="{FDD9E6F0-3007-4DBA-A93D-AF491864128F}"/>
              </a:ext>
            </a:extLst>
          </p:cNvPr>
          <p:cNvSpPr/>
          <p:nvPr/>
        </p:nvSpPr>
        <p:spPr>
          <a:xfrm>
            <a:off x="630555" y="1295400"/>
            <a:ext cx="9046845" cy="461665"/>
          </a:xfrm>
          <a:prstGeom prst="rect">
            <a:avLst/>
          </a:prstGeom>
        </p:spPr>
        <p:txBody>
          <a:bodyPr wrap="square">
            <a:spAutoFit/>
          </a:bodyPr>
          <a:lstStyle/>
          <a:p>
            <a:r>
              <a:rPr lang="en-US" sz="2400" b="1" dirty="0">
                <a:latin typeface="+mn-lt"/>
                <a:cs typeface="Times New Roman" panose="02020603050405020304" pitchFamily="18" charset="0"/>
              </a:rPr>
              <a:t>Staff details</a:t>
            </a:r>
          </a:p>
        </p:txBody>
      </p:sp>
      <p:sp>
        <p:nvSpPr>
          <p:cNvPr id="2" name="Прямоугольник 1">
            <a:extLst>
              <a:ext uri="{FF2B5EF4-FFF2-40B4-BE49-F238E27FC236}">
                <a16:creationId xmlns:a16="http://schemas.microsoft.com/office/drawing/2014/main" id="{6E7FCF72-79F8-432A-A1D3-4FA831246693}"/>
              </a:ext>
            </a:extLst>
          </p:cNvPr>
          <p:cNvSpPr/>
          <p:nvPr/>
        </p:nvSpPr>
        <p:spPr>
          <a:xfrm>
            <a:off x="548639" y="2100114"/>
            <a:ext cx="9046845" cy="923330"/>
          </a:xfrm>
          <a:prstGeom prst="rect">
            <a:avLst/>
          </a:prstGeom>
        </p:spPr>
        <p:txBody>
          <a:bodyPr wrap="square">
            <a:spAutoFit/>
          </a:bodyPr>
          <a:lstStyle/>
          <a:p>
            <a:r>
              <a:rPr lang="en-US" dirty="0">
                <a:latin typeface="+mn-lt"/>
              </a:rPr>
              <a:t>At the end of June 2026, the Bank had 1,444 employees*, 680 of whom were women and 764 men. The age distribution of employees is as follows: </a:t>
            </a:r>
            <a:r>
              <a:rPr lang="ru-RU" dirty="0">
                <a:latin typeface="+mn-lt"/>
              </a:rPr>
              <a:t>41</a:t>
            </a:r>
            <a:r>
              <a:rPr lang="en-US" dirty="0">
                <a:latin typeface="+mn-lt"/>
              </a:rPr>
              <a:t>% are under 35 and 59% are over 3</a:t>
            </a:r>
            <a:r>
              <a:rPr lang="ru-RU" dirty="0">
                <a:latin typeface="+mn-lt"/>
              </a:rPr>
              <a:t>5</a:t>
            </a:r>
            <a:r>
              <a:rPr lang="en-US" dirty="0">
                <a:latin typeface="+mn-lt"/>
              </a:rPr>
              <a:t>.</a:t>
            </a:r>
          </a:p>
        </p:txBody>
      </p:sp>
      <p:graphicFrame>
        <p:nvGraphicFramePr>
          <p:cNvPr id="5" name="Диаграмма 4">
            <a:extLst>
              <a:ext uri="{FF2B5EF4-FFF2-40B4-BE49-F238E27FC236}">
                <a16:creationId xmlns:a16="http://schemas.microsoft.com/office/drawing/2014/main" id="{9801916C-8B3F-446C-A157-139AD1C01EF9}"/>
              </a:ext>
            </a:extLst>
          </p:cNvPr>
          <p:cNvGraphicFramePr/>
          <p:nvPr>
            <p:extLst>
              <p:ext uri="{D42A27DB-BD31-4B8C-83A1-F6EECF244321}">
                <p14:modId xmlns:p14="http://schemas.microsoft.com/office/powerpoint/2010/main" val="870310362"/>
              </p:ext>
            </p:extLst>
          </p:nvPr>
        </p:nvGraphicFramePr>
        <p:xfrm>
          <a:off x="5638801" y="3023444"/>
          <a:ext cx="3759200" cy="351427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Диаграмма 11">
            <a:extLst>
              <a:ext uri="{FF2B5EF4-FFF2-40B4-BE49-F238E27FC236}">
                <a16:creationId xmlns:a16="http://schemas.microsoft.com/office/drawing/2014/main" id="{8236DC17-FB67-46E6-8D59-295B60227453}"/>
              </a:ext>
            </a:extLst>
          </p:cNvPr>
          <p:cNvGraphicFramePr/>
          <p:nvPr>
            <p:extLst>
              <p:ext uri="{D42A27DB-BD31-4B8C-83A1-F6EECF244321}">
                <p14:modId xmlns:p14="http://schemas.microsoft.com/office/powerpoint/2010/main" val="2241830619"/>
              </p:ext>
            </p:extLst>
          </p:nvPr>
        </p:nvGraphicFramePr>
        <p:xfrm>
          <a:off x="630555" y="3038928"/>
          <a:ext cx="3759200" cy="3514271"/>
        </p:xfrm>
        <a:graphic>
          <a:graphicData uri="http://schemas.openxmlformats.org/drawingml/2006/chart">
            <c:chart xmlns:c="http://schemas.openxmlformats.org/drawingml/2006/chart" xmlns:r="http://schemas.openxmlformats.org/officeDocument/2006/relationships" r:id="rId6"/>
          </a:graphicData>
        </a:graphic>
      </p:graphicFrame>
      <p:sp>
        <p:nvSpPr>
          <p:cNvPr id="14" name="Прямоугольник 13">
            <a:extLst>
              <a:ext uri="{FF2B5EF4-FFF2-40B4-BE49-F238E27FC236}">
                <a16:creationId xmlns:a16="http://schemas.microsoft.com/office/drawing/2014/main" id="{2DCFE0C6-6BA0-4BD0-8E9F-9F2815756C04}"/>
              </a:ext>
            </a:extLst>
          </p:cNvPr>
          <p:cNvSpPr/>
          <p:nvPr/>
        </p:nvSpPr>
        <p:spPr>
          <a:xfrm>
            <a:off x="630555" y="6464808"/>
            <a:ext cx="5008246" cy="246221"/>
          </a:xfrm>
          <a:prstGeom prst="rect">
            <a:avLst/>
          </a:prstGeom>
        </p:spPr>
        <p:txBody>
          <a:bodyPr wrap="square">
            <a:spAutoFit/>
          </a:bodyPr>
          <a:lstStyle/>
          <a:p>
            <a:r>
              <a:rPr lang="ru-RU" sz="1000" dirty="0">
                <a:latin typeface="+mn-lt"/>
              </a:rPr>
              <a:t>*</a:t>
            </a:r>
            <a:r>
              <a:rPr lang="en-US" sz="1000" dirty="0">
                <a:latin typeface="+mn-lt"/>
              </a:rPr>
              <a:t>1</a:t>
            </a:r>
            <a:r>
              <a:rPr lang="ru-RU" sz="1000" dirty="0">
                <a:latin typeface="+mn-lt"/>
              </a:rPr>
              <a:t>,</a:t>
            </a:r>
            <a:r>
              <a:rPr lang="en-US" sz="1000" dirty="0">
                <a:latin typeface="+mn-lt"/>
              </a:rPr>
              <a:t>4</a:t>
            </a:r>
            <a:r>
              <a:rPr lang="ru-RU" sz="1000" dirty="0">
                <a:latin typeface="+mn-lt"/>
              </a:rPr>
              <a:t>44</a:t>
            </a:r>
            <a:r>
              <a:rPr lang="en-US" sz="1000" dirty="0">
                <a:latin typeface="+mn-lt"/>
              </a:rPr>
              <a:t> total employees considering employees on maternity leave.</a:t>
            </a:r>
          </a:p>
        </p:txBody>
      </p:sp>
    </p:spTree>
    <p:extLst>
      <p:ext uri="{BB962C8B-B14F-4D97-AF65-F5344CB8AC3E}">
        <p14:creationId xmlns:p14="http://schemas.microsoft.com/office/powerpoint/2010/main" val="33261199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Usmonov-M\Desktop\logo.png">
            <a:extLst>
              <a:ext uri="{FF2B5EF4-FFF2-40B4-BE49-F238E27FC236}">
                <a16:creationId xmlns:a16="http://schemas.microsoft.com/office/drawing/2014/main" id="{70EA2BE2-65EC-4842-8A04-4F575AAA24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8152" y="428403"/>
            <a:ext cx="3203848" cy="647815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7432" y="1222248"/>
            <a:ext cx="576072" cy="530352"/>
          </a:xfrm>
          <a:prstGeom prst="rect">
            <a:avLst/>
          </a:prstGeom>
          <a:solidFill>
            <a:srgbClr val="1F8AC0"/>
          </a:solidFill>
          <a:ln>
            <a:solidFill>
              <a:srgbClr val="1F8A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Номер слайда 4">
            <a:extLst>
              <a:ext uri="{FF2B5EF4-FFF2-40B4-BE49-F238E27FC236}">
                <a16:creationId xmlns:a16="http://schemas.microsoft.com/office/drawing/2014/main" id="{1AF6403F-EE0E-4C1E-9A9D-4144DA8533C6}"/>
              </a:ext>
            </a:extLst>
          </p:cNvPr>
          <p:cNvSpPr>
            <a:spLocks noGrp="1"/>
          </p:cNvSpPr>
          <p:nvPr>
            <p:ph type="sldNum" sz="quarter" idx="12"/>
          </p:nvPr>
        </p:nvSpPr>
        <p:spPr>
          <a:xfrm>
            <a:off x="11513820" y="6464808"/>
            <a:ext cx="640080" cy="329184"/>
          </a:xfrm>
        </p:spPr>
        <p:txBody>
          <a:bodyPr/>
          <a:lstStyle/>
          <a:p>
            <a:pPr algn="ctr">
              <a:defRPr/>
            </a:pPr>
            <a:fld id="{FC66782D-FF8E-45ED-A8F5-A0175A667A77}" type="slidenum">
              <a:rPr lang="ru-RU" smtClean="0">
                <a:solidFill>
                  <a:schemeClr val="tx1"/>
                </a:solidFill>
                <a:latin typeface="+mn-lt"/>
              </a:rPr>
              <a:pPr algn="ctr">
                <a:defRPr/>
              </a:pPr>
              <a:t>14</a:t>
            </a:fld>
            <a:endParaRPr lang="ru-RU" dirty="0">
              <a:solidFill>
                <a:schemeClr val="tx1"/>
              </a:solidFill>
              <a:latin typeface="+mn-lt"/>
            </a:endParaRPr>
          </a:p>
        </p:txBody>
      </p:sp>
      <p:pic>
        <p:nvPicPr>
          <p:cNvPr id="11" name="Picture 6" descr="logo_circle.png">
            <a:extLst>
              <a:ext uri="{FF2B5EF4-FFF2-40B4-BE49-F238E27FC236}">
                <a16:creationId xmlns:a16="http://schemas.microsoft.com/office/drawing/2014/main" id="{50685503-EEB1-4535-9158-3FEBD609C1D3}"/>
              </a:ext>
            </a:extLst>
          </p:cNvPr>
          <p:cNvPicPr>
            <a:picLocks noChangeAspect="1"/>
          </p:cNvPicPr>
          <p:nvPr/>
        </p:nvPicPr>
        <p:blipFill>
          <a:blip r:embed="rId4"/>
          <a:stretch>
            <a:fillRect/>
          </a:stretch>
        </p:blipFill>
        <p:spPr>
          <a:xfrm>
            <a:off x="11513820" y="5789517"/>
            <a:ext cx="640080" cy="640080"/>
          </a:xfrm>
          <a:prstGeom prst="rect">
            <a:avLst/>
          </a:prstGeom>
        </p:spPr>
      </p:pic>
      <p:sp>
        <p:nvSpPr>
          <p:cNvPr id="59" name="Прямоугольник 58">
            <a:extLst>
              <a:ext uri="{FF2B5EF4-FFF2-40B4-BE49-F238E27FC236}">
                <a16:creationId xmlns:a16="http://schemas.microsoft.com/office/drawing/2014/main" id="{FDD9E6F0-3007-4DBA-A93D-AF491864128F}"/>
              </a:ext>
            </a:extLst>
          </p:cNvPr>
          <p:cNvSpPr/>
          <p:nvPr/>
        </p:nvSpPr>
        <p:spPr>
          <a:xfrm>
            <a:off x="630555" y="1295400"/>
            <a:ext cx="9046845" cy="461665"/>
          </a:xfrm>
          <a:prstGeom prst="rect">
            <a:avLst/>
          </a:prstGeom>
        </p:spPr>
        <p:txBody>
          <a:bodyPr wrap="square">
            <a:spAutoFit/>
          </a:bodyPr>
          <a:lstStyle/>
          <a:p>
            <a:r>
              <a:rPr lang="en-US" sz="2400" b="1" dirty="0">
                <a:latin typeface="+mn-lt"/>
                <a:cs typeface="Times New Roman" panose="02020603050405020304" pitchFamily="18" charset="0"/>
              </a:rPr>
              <a:t>Staff details</a:t>
            </a:r>
          </a:p>
        </p:txBody>
      </p:sp>
      <p:sp>
        <p:nvSpPr>
          <p:cNvPr id="2" name="Прямоугольник 1">
            <a:extLst>
              <a:ext uri="{FF2B5EF4-FFF2-40B4-BE49-F238E27FC236}">
                <a16:creationId xmlns:a16="http://schemas.microsoft.com/office/drawing/2014/main" id="{6E7FCF72-79F8-432A-A1D3-4FA831246693}"/>
              </a:ext>
            </a:extLst>
          </p:cNvPr>
          <p:cNvSpPr/>
          <p:nvPr/>
        </p:nvSpPr>
        <p:spPr>
          <a:xfrm>
            <a:off x="548639" y="2100114"/>
            <a:ext cx="9046845" cy="923330"/>
          </a:xfrm>
          <a:prstGeom prst="rect">
            <a:avLst/>
          </a:prstGeom>
        </p:spPr>
        <p:txBody>
          <a:bodyPr wrap="square">
            <a:spAutoFit/>
          </a:bodyPr>
          <a:lstStyle/>
          <a:p>
            <a:r>
              <a:rPr lang="en-US" dirty="0">
                <a:latin typeface="+mn-lt"/>
              </a:rPr>
              <a:t>At the end of June 2026, the Bank had 512 loan officers*, 252 of whom were women and 260 men. The number of managers at all levels was 316, 103 of whom were women and 213 men.</a:t>
            </a:r>
          </a:p>
        </p:txBody>
      </p:sp>
      <p:graphicFrame>
        <p:nvGraphicFramePr>
          <p:cNvPr id="5" name="Диаграмма 4">
            <a:extLst>
              <a:ext uri="{FF2B5EF4-FFF2-40B4-BE49-F238E27FC236}">
                <a16:creationId xmlns:a16="http://schemas.microsoft.com/office/drawing/2014/main" id="{9801916C-8B3F-446C-A157-139AD1C01EF9}"/>
              </a:ext>
            </a:extLst>
          </p:cNvPr>
          <p:cNvGraphicFramePr/>
          <p:nvPr>
            <p:extLst>
              <p:ext uri="{D42A27DB-BD31-4B8C-83A1-F6EECF244321}">
                <p14:modId xmlns:p14="http://schemas.microsoft.com/office/powerpoint/2010/main" val="2108762295"/>
              </p:ext>
            </p:extLst>
          </p:nvPr>
        </p:nvGraphicFramePr>
        <p:xfrm>
          <a:off x="457200" y="3038929"/>
          <a:ext cx="3759200" cy="351427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Диаграмма 11">
            <a:extLst>
              <a:ext uri="{FF2B5EF4-FFF2-40B4-BE49-F238E27FC236}">
                <a16:creationId xmlns:a16="http://schemas.microsoft.com/office/drawing/2014/main" id="{8236DC17-FB67-46E6-8D59-295B60227453}"/>
              </a:ext>
            </a:extLst>
          </p:cNvPr>
          <p:cNvGraphicFramePr/>
          <p:nvPr>
            <p:extLst>
              <p:ext uri="{D42A27DB-BD31-4B8C-83A1-F6EECF244321}">
                <p14:modId xmlns:p14="http://schemas.microsoft.com/office/powerpoint/2010/main" val="2129601713"/>
              </p:ext>
            </p:extLst>
          </p:nvPr>
        </p:nvGraphicFramePr>
        <p:xfrm>
          <a:off x="5181600" y="3038928"/>
          <a:ext cx="3759200" cy="3514271"/>
        </p:xfrm>
        <a:graphic>
          <a:graphicData uri="http://schemas.openxmlformats.org/drawingml/2006/chart">
            <c:chart xmlns:c="http://schemas.openxmlformats.org/drawingml/2006/chart" xmlns:r="http://schemas.openxmlformats.org/officeDocument/2006/relationships" r:id="rId6"/>
          </a:graphicData>
        </a:graphic>
      </p:graphicFrame>
      <p:sp>
        <p:nvSpPr>
          <p:cNvPr id="13" name="Прямоугольник 12">
            <a:extLst>
              <a:ext uri="{FF2B5EF4-FFF2-40B4-BE49-F238E27FC236}">
                <a16:creationId xmlns:a16="http://schemas.microsoft.com/office/drawing/2014/main" id="{91DFB260-CA55-42A9-B679-A049D347C098}"/>
              </a:ext>
            </a:extLst>
          </p:cNvPr>
          <p:cNvSpPr/>
          <p:nvPr/>
        </p:nvSpPr>
        <p:spPr>
          <a:xfrm>
            <a:off x="630555" y="6464808"/>
            <a:ext cx="5008246" cy="246221"/>
          </a:xfrm>
          <a:prstGeom prst="rect">
            <a:avLst/>
          </a:prstGeom>
        </p:spPr>
        <p:txBody>
          <a:bodyPr wrap="square">
            <a:spAutoFit/>
          </a:bodyPr>
          <a:lstStyle/>
          <a:p>
            <a:r>
              <a:rPr lang="ru-RU" sz="1000" dirty="0">
                <a:latin typeface="+mn-lt"/>
              </a:rPr>
              <a:t>*</a:t>
            </a:r>
            <a:r>
              <a:rPr lang="en-US" sz="1000" dirty="0">
                <a:latin typeface="+mn-lt"/>
              </a:rPr>
              <a:t>545 loan officers taking into account employees on maternity leave.</a:t>
            </a:r>
          </a:p>
        </p:txBody>
      </p:sp>
    </p:spTree>
    <p:extLst>
      <p:ext uri="{BB962C8B-B14F-4D97-AF65-F5344CB8AC3E}">
        <p14:creationId xmlns:p14="http://schemas.microsoft.com/office/powerpoint/2010/main" val="27478493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Usmonov-M\Desktop\logo.png">
            <a:extLst>
              <a:ext uri="{FF2B5EF4-FFF2-40B4-BE49-F238E27FC236}">
                <a16:creationId xmlns:a16="http://schemas.microsoft.com/office/drawing/2014/main" id="{70EA2BE2-65EC-4842-8A04-4F575AAA24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8152" y="428403"/>
            <a:ext cx="3203848" cy="647815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7432" y="1222248"/>
            <a:ext cx="576072" cy="530352"/>
          </a:xfrm>
          <a:prstGeom prst="rect">
            <a:avLst/>
          </a:prstGeom>
          <a:solidFill>
            <a:srgbClr val="1F8AC0"/>
          </a:solidFill>
          <a:ln>
            <a:solidFill>
              <a:srgbClr val="1F8A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Номер слайда 4">
            <a:extLst>
              <a:ext uri="{FF2B5EF4-FFF2-40B4-BE49-F238E27FC236}">
                <a16:creationId xmlns:a16="http://schemas.microsoft.com/office/drawing/2014/main" id="{1AF6403F-EE0E-4C1E-9A9D-4144DA8533C6}"/>
              </a:ext>
            </a:extLst>
          </p:cNvPr>
          <p:cNvSpPr>
            <a:spLocks noGrp="1"/>
          </p:cNvSpPr>
          <p:nvPr>
            <p:ph type="sldNum" sz="quarter" idx="12"/>
          </p:nvPr>
        </p:nvSpPr>
        <p:spPr>
          <a:xfrm>
            <a:off x="11513820" y="6464808"/>
            <a:ext cx="640080" cy="329184"/>
          </a:xfrm>
        </p:spPr>
        <p:txBody>
          <a:bodyPr/>
          <a:lstStyle/>
          <a:p>
            <a:pPr algn="ctr">
              <a:defRPr/>
            </a:pPr>
            <a:fld id="{FC66782D-FF8E-45ED-A8F5-A0175A667A77}" type="slidenum">
              <a:rPr lang="ru-RU" smtClean="0">
                <a:solidFill>
                  <a:schemeClr val="tx1"/>
                </a:solidFill>
                <a:latin typeface="+mn-lt"/>
              </a:rPr>
              <a:pPr algn="ctr">
                <a:defRPr/>
              </a:pPr>
              <a:t>15</a:t>
            </a:fld>
            <a:endParaRPr lang="ru-RU" dirty="0">
              <a:solidFill>
                <a:schemeClr val="tx1"/>
              </a:solidFill>
              <a:latin typeface="+mn-lt"/>
            </a:endParaRPr>
          </a:p>
        </p:txBody>
      </p:sp>
      <p:pic>
        <p:nvPicPr>
          <p:cNvPr id="11" name="Picture 6" descr="logo_circle.png">
            <a:extLst>
              <a:ext uri="{FF2B5EF4-FFF2-40B4-BE49-F238E27FC236}">
                <a16:creationId xmlns:a16="http://schemas.microsoft.com/office/drawing/2014/main" id="{50685503-EEB1-4535-9158-3FEBD609C1D3}"/>
              </a:ext>
            </a:extLst>
          </p:cNvPr>
          <p:cNvPicPr>
            <a:picLocks noChangeAspect="1"/>
          </p:cNvPicPr>
          <p:nvPr/>
        </p:nvPicPr>
        <p:blipFill>
          <a:blip r:embed="rId4"/>
          <a:stretch>
            <a:fillRect/>
          </a:stretch>
        </p:blipFill>
        <p:spPr>
          <a:xfrm>
            <a:off x="11513820" y="5789517"/>
            <a:ext cx="640080" cy="640080"/>
          </a:xfrm>
          <a:prstGeom prst="rect">
            <a:avLst/>
          </a:prstGeom>
        </p:spPr>
      </p:pic>
      <p:sp>
        <p:nvSpPr>
          <p:cNvPr id="59" name="Прямоугольник 58">
            <a:extLst>
              <a:ext uri="{FF2B5EF4-FFF2-40B4-BE49-F238E27FC236}">
                <a16:creationId xmlns:a16="http://schemas.microsoft.com/office/drawing/2014/main" id="{FDD9E6F0-3007-4DBA-A93D-AF491864128F}"/>
              </a:ext>
            </a:extLst>
          </p:cNvPr>
          <p:cNvSpPr/>
          <p:nvPr/>
        </p:nvSpPr>
        <p:spPr>
          <a:xfrm>
            <a:off x="630555" y="1295400"/>
            <a:ext cx="11012806" cy="461665"/>
          </a:xfrm>
          <a:prstGeom prst="rect">
            <a:avLst/>
          </a:prstGeom>
        </p:spPr>
        <p:txBody>
          <a:bodyPr wrap="square">
            <a:spAutoFit/>
          </a:bodyPr>
          <a:lstStyle/>
          <a:p>
            <a:r>
              <a:rPr lang="en-US" sz="2400" b="1" dirty="0">
                <a:latin typeface="+mn-lt"/>
                <a:cs typeface="Times New Roman" panose="02020603050405020304" pitchFamily="18" charset="0"/>
              </a:rPr>
              <a:t>Social benefits and compensation available to Bank employees</a:t>
            </a:r>
          </a:p>
        </p:txBody>
      </p:sp>
      <p:sp>
        <p:nvSpPr>
          <p:cNvPr id="2" name="Прямоугольник 1">
            <a:extLst>
              <a:ext uri="{FF2B5EF4-FFF2-40B4-BE49-F238E27FC236}">
                <a16:creationId xmlns:a16="http://schemas.microsoft.com/office/drawing/2014/main" id="{6E7FCF72-79F8-432A-A1D3-4FA831246693}"/>
              </a:ext>
            </a:extLst>
          </p:cNvPr>
          <p:cNvSpPr/>
          <p:nvPr/>
        </p:nvSpPr>
        <p:spPr>
          <a:xfrm>
            <a:off x="548639" y="2423279"/>
            <a:ext cx="10119361" cy="3139321"/>
          </a:xfrm>
          <a:prstGeom prst="rect">
            <a:avLst/>
          </a:prstGeom>
        </p:spPr>
        <p:txBody>
          <a:bodyPr wrap="square">
            <a:spAutoFit/>
          </a:bodyPr>
          <a:lstStyle/>
          <a:p>
            <a:r>
              <a:rPr lang="en-US" b="1" dirty="0">
                <a:latin typeface="+mn-lt"/>
              </a:rPr>
              <a:t>Sports support</a:t>
            </a:r>
          </a:p>
          <a:p>
            <a:r>
              <a:rPr lang="en-US" dirty="0">
                <a:latin typeface="+mn-lt"/>
              </a:rPr>
              <a:t>The Bank organizes internal football tournaments between employees</a:t>
            </a:r>
            <a:r>
              <a:rPr lang="ru-RU" dirty="0">
                <a:latin typeface="+mn-lt"/>
              </a:rPr>
              <a:t> </a:t>
            </a:r>
            <a:r>
              <a:rPr lang="en-US" dirty="0">
                <a:latin typeface="+mn-lt"/>
              </a:rPr>
              <a:t>and branches.</a:t>
            </a:r>
          </a:p>
          <a:p>
            <a:endParaRPr lang="en-US" dirty="0">
              <a:latin typeface="+mn-lt"/>
            </a:endParaRPr>
          </a:p>
          <a:p>
            <a:endParaRPr lang="en-US" dirty="0">
              <a:latin typeface="+mn-lt"/>
            </a:endParaRPr>
          </a:p>
          <a:p>
            <a:r>
              <a:rPr lang="en-US" b="1" dirty="0">
                <a:latin typeface="+mn-lt"/>
              </a:rPr>
              <a:t>Transfer Compensation</a:t>
            </a:r>
          </a:p>
          <a:p>
            <a:r>
              <a:rPr lang="en-US" dirty="0">
                <a:latin typeface="+mn-lt"/>
              </a:rPr>
              <a:t>The Bank may reimburse employees for relocation expenses when transferring between Bank branches.</a:t>
            </a:r>
          </a:p>
          <a:p>
            <a:endParaRPr lang="en-US" dirty="0">
              <a:latin typeface="+mn-lt"/>
            </a:endParaRPr>
          </a:p>
          <a:p>
            <a:endParaRPr lang="en-US" dirty="0">
              <a:latin typeface="+mn-lt"/>
            </a:endParaRPr>
          </a:p>
          <a:p>
            <a:r>
              <a:rPr lang="en-US" b="1" dirty="0">
                <a:latin typeface="+mn-lt"/>
              </a:rPr>
              <a:t>Mobile Communications</a:t>
            </a:r>
          </a:p>
          <a:p>
            <a:r>
              <a:rPr lang="en-US" dirty="0">
                <a:latin typeface="+mn-lt"/>
              </a:rPr>
              <a:t>The bank reimburses employees for their corporate mobile phone usage.</a:t>
            </a:r>
          </a:p>
        </p:txBody>
      </p:sp>
    </p:spTree>
    <p:extLst>
      <p:ext uri="{BB962C8B-B14F-4D97-AF65-F5344CB8AC3E}">
        <p14:creationId xmlns:p14="http://schemas.microsoft.com/office/powerpoint/2010/main" val="21741076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Usmonov-M\Desktop\logo.png">
            <a:extLst>
              <a:ext uri="{FF2B5EF4-FFF2-40B4-BE49-F238E27FC236}">
                <a16:creationId xmlns:a16="http://schemas.microsoft.com/office/drawing/2014/main" id="{70EA2BE2-65EC-4842-8A04-4F575AAA24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8152" y="428403"/>
            <a:ext cx="3203848" cy="647815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7432" y="1222248"/>
            <a:ext cx="576072" cy="530352"/>
          </a:xfrm>
          <a:prstGeom prst="rect">
            <a:avLst/>
          </a:prstGeom>
          <a:solidFill>
            <a:srgbClr val="1F8AC0"/>
          </a:solidFill>
          <a:ln>
            <a:solidFill>
              <a:srgbClr val="1F8A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Номер слайда 4">
            <a:extLst>
              <a:ext uri="{FF2B5EF4-FFF2-40B4-BE49-F238E27FC236}">
                <a16:creationId xmlns:a16="http://schemas.microsoft.com/office/drawing/2014/main" id="{1AF6403F-EE0E-4C1E-9A9D-4144DA8533C6}"/>
              </a:ext>
            </a:extLst>
          </p:cNvPr>
          <p:cNvSpPr>
            <a:spLocks noGrp="1"/>
          </p:cNvSpPr>
          <p:nvPr>
            <p:ph type="sldNum" sz="quarter" idx="12"/>
          </p:nvPr>
        </p:nvSpPr>
        <p:spPr>
          <a:xfrm>
            <a:off x="11513820" y="6464808"/>
            <a:ext cx="640080" cy="329184"/>
          </a:xfrm>
        </p:spPr>
        <p:txBody>
          <a:bodyPr/>
          <a:lstStyle/>
          <a:p>
            <a:pPr algn="ctr">
              <a:defRPr/>
            </a:pPr>
            <a:fld id="{FC66782D-FF8E-45ED-A8F5-A0175A667A77}" type="slidenum">
              <a:rPr lang="ru-RU" smtClean="0">
                <a:solidFill>
                  <a:schemeClr val="tx1"/>
                </a:solidFill>
                <a:latin typeface="+mn-lt"/>
              </a:rPr>
              <a:pPr algn="ctr">
                <a:defRPr/>
              </a:pPr>
              <a:t>16</a:t>
            </a:fld>
            <a:endParaRPr lang="ru-RU" dirty="0">
              <a:solidFill>
                <a:schemeClr val="tx1"/>
              </a:solidFill>
              <a:latin typeface="+mn-lt"/>
            </a:endParaRPr>
          </a:p>
        </p:txBody>
      </p:sp>
      <p:pic>
        <p:nvPicPr>
          <p:cNvPr id="11" name="Picture 6" descr="logo_circle.png">
            <a:extLst>
              <a:ext uri="{FF2B5EF4-FFF2-40B4-BE49-F238E27FC236}">
                <a16:creationId xmlns:a16="http://schemas.microsoft.com/office/drawing/2014/main" id="{50685503-EEB1-4535-9158-3FEBD609C1D3}"/>
              </a:ext>
            </a:extLst>
          </p:cNvPr>
          <p:cNvPicPr>
            <a:picLocks noChangeAspect="1"/>
          </p:cNvPicPr>
          <p:nvPr/>
        </p:nvPicPr>
        <p:blipFill>
          <a:blip r:embed="rId4"/>
          <a:stretch>
            <a:fillRect/>
          </a:stretch>
        </p:blipFill>
        <p:spPr>
          <a:xfrm>
            <a:off x="11513820" y="5789517"/>
            <a:ext cx="640080" cy="640080"/>
          </a:xfrm>
          <a:prstGeom prst="rect">
            <a:avLst/>
          </a:prstGeom>
        </p:spPr>
      </p:pic>
      <p:sp>
        <p:nvSpPr>
          <p:cNvPr id="59" name="Прямоугольник 58">
            <a:extLst>
              <a:ext uri="{FF2B5EF4-FFF2-40B4-BE49-F238E27FC236}">
                <a16:creationId xmlns:a16="http://schemas.microsoft.com/office/drawing/2014/main" id="{FDD9E6F0-3007-4DBA-A93D-AF491864128F}"/>
              </a:ext>
            </a:extLst>
          </p:cNvPr>
          <p:cNvSpPr/>
          <p:nvPr/>
        </p:nvSpPr>
        <p:spPr>
          <a:xfrm>
            <a:off x="630555" y="1295400"/>
            <a:ext cx="11012806" cy="461665"/>
          </a:xfrm>
          <a:prstGeom prst="rect">
            <a:avLst/>
          </a:prstGeom>
        </p:spPr>
        <p:txBody>
          <a:bodyPr wrap="square">
            <a:spAutoFit/>
          </a:bodyPr>
          <a:lstStyle/>
          <a:p>
            <a:r>
              <a:rPr lang="en-US" sz="2400" b="1" dirty="0">
                <a:latin typeface="+mn-lt"/>
                <a:cs typeface="Times New Roman" panose="02020603050405020304" pitchFamily="18" charset="0"/>
              </a:rPr>
              <a:t>Charitable and sponsorship activities</a:t>
            </a:r>
          </a:p>
        </p:txBody>
      </p:sp>
      <p:sp>
        <p:nvSpPr>
          <p:cNvPr id="2" name="Прямоугольник 1">
            <a:extLst>
              <a:ext uri="{FF2B5EF4-FFF2-40B4-BE49-F238E27FC236}">
                <a16:creationId xmlns:a16="http://schemas.microsoft.com/office/drawing/2014/main" id="{6E7FCF72-79F8-432A-A1D3-4FA831246693}"/>
              </a:ext>
            </a:extLst>
          </p:cNvPr>
          <p:cNvSpPr/>
          <p:nvPr/>
        </p:nvSpPr>
        <p:spPr>
          <a:xfrm>
            <a:off x="548639" y="2423279"/>
            <a:ext cx="9128761" cy="2862322"/>
          </a:xfrm>
          <a:prstGeom prst="rect">
            <a:avLst/>
          </a:prstGeom>
        </p:spPr>
        <p:txBody>
          <a:bodyPr wrap="square">
            <a:spAutoFit/>
          </a:bodyPr>
          <a:lstStyle/>
          <a:p>
            <a:r>
              <a:rPr lang="en-US" dirty="0">
                <a:latin typeface="+mn-lt"/>
              </a:rPr>
              <a:t>Charity and social responsibility are important elements of the Bank's activities.</a:t>
            </a:r>
          </a:p>
          <a:p>
            <a:endParaRPr lang="en-US" dirty="0">
              <a:latin typeface="+mn-lt"/>
            </a:endParaRPr>
          </a:p>
          <a:p>
            <a:r>
              <a:rPr lang="en-US" dirty="0">
                <a:latin typeface="+mn-lt"/>
              </a:rPr>
              <a:t>For many years, in addition to its main activities, the Bank has provided assistance and support, within its capabilities, to low-income families and boarding schools. </a:t>
            </a:r>
          </a:p>
          <a:p>
            <a:r>
              <a:rPr lang="en-US" dirty="0">
                <a:latin typeface="+mn-lt"/>
              </a:rPr>
              <a:t>The Bank also contributes to the cultural development of the population by sponsoring various informational, analytical, cultural, and entertainment television and radio programs, and various public events. This is one of the Bank's key areas of community involvement and covers a range of socially significant areas.</a:t>
            </a:r>
          </a:p>
        </p:txBody>
      </p:sp>
    </p:spTree>
    <p:extLst>
      <p:ext uri="{BB962C8B-B14F-4D97-AF65-F5344CB8AC3E}">
        <p14:creationId xmlns:p14="http://schemas.microsoft.com/office/powerpoint/2010/main" val="39701790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Usmonov-M\Desktop\logo.png">
            <a:extLst>
              <a:ext uri="{FF2B5EF4-FFF2-40B4-BE49-F238E27FC236}">
                <a16:creationId xmlns:a16="http://schemas.microsoft.com/office/drawing/2014/main" id="{70EA2BE2-65EC-4842-8A04-4F575AAA24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8152" y="428403"/>
            <a:ext cx="3203848" cy="647815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7432" y="1222248"/>
            <a:ext cx="576072" cy="530352"/>
          </a:xfrm>
          <a:prstGeom prst="rect">
            <a:avLst/>
          </a:prstGeom>
          <a:solidFill>
            <a:srgbClr val="1F8AC0"/>
          </a:solidFill>
          <a:ln>
            <a:solidFill>
              <a:srgbClr val="1F8A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Номер слайда 4">
            <a:extLst>
              <a:ext uri="{FF2B5EF4-FFF2-40B4-BE49-F238E27FC236}">
                <a16:creationId xmlns:a16="http://schemas.microsoft.com/office/drawing/2014/main" id="{1AF6403F-EE0E-4C1E-9A9D-4144DA8533C6}"/>
              </a:ext>
            </a:extLst>
          </p:cNvPr>
          <p:cNvSpPr>
            <a:spLocks noGrp="1"/>
          </p:cNvSpPr>
          <p:nvPr>
            <p:ph type="sldNum" sz="quarter" idx="12"/>
          </p:nvPr>
        </p:nvSpPr>
        <p:spPr>
          <a:xfrm>
            <a:off x="11513820" y="6464808"/>
            <a:ext cx="640080" cy="329184"/>
          </a:xfrm>
        </p:spPr>
        <p:txBody>
          <a:bodyPr/>
          <a:lstStyle/>
          <a:p>
            <a:pPr algn="ctr">
              <a:defRPr/>
            </a:pPr>
            <a:fld id="{FC66782D-FF8E-45ED-A8F5-A0175A667A77}" type="slidenum">
              <a:rPr lang="ru-RU" smtClean="0">
                <a:solidFill>
                  <a:schemeClr val="tx1"/>
                </a:solidFill>
                <a:latin typeface="+mn-lt"/>
              </a:rPr>
              <a:pPr algn="ctr">
                <a:defRPr/>
              </a:pPr>
              <a:t>17</a:t>
            </a:fld>
            <a:endParaRPr lang="ru-RU" dirty="0">
              <a:solidFill>
                <a:schemeClr val="tx1"/>
              </a:solidFill>
              <a:latin typeface="+mn-lt"/>
            </a:endParaRPr>
          </a:p>
        </p:txBody>
      </p:sp>
      <p:pic>
        <p:nvPicPr>
          <p:cNvPr id="11" name="Picture 6" descr="logo_circle.png">
            <a:extLst>
              <a:ext uri="{FF2B5EF4-FFF2-40B4-BE49-F238E27FC236}">
                <a16:creationId xmlns:a16="http://schemas.microsoft.com/office/drawing/2014/main" id="{50685503-EEB1-4535-9158-3FEBD609C1D3}"/>
              </a:ext>
            </a:extLst>
          </p:cNvPr>
          <p:cNvPicPr>
            <a:picLocks noChangeAspect="1"/>
          </p:cNvPicPr>
          <p:nvPr/>
        </p:nvPicPr>
        <p:blipFill>
          <a:blip r:embed="rId4"/>
          <a:stretch>
            <a:fillRect/>
          </a:stretch>
        </p:blipFill>
        <p:spPr>
          <a:xfrm>
            <a:off x="11513820" y="5789517"/>
            <a:ext cx="640080" cy="640080"/>
          </a:xfrm>
          <a:prstGeom prst="rect">
            <a:avLst/>
          </a:prstGeom>
        </p:spPr>
      </p:pic>
      <p:sp>
        <p:nvSpPr>
          <p:cNvPr id="59" name="Прямоугольник 58">
            <a:extLst>
              <a:ext uri="{FF2B5EF4-FFF2-40B4-BE49-F238E27FC236}">
                <a16:creationId xmlns:a16="http://schemas.microsoft.com/office/drawing/2014/main" id="{FDD9E6F0-3007-4DBA-A93D-AF491864128F}"/>
              </a:ext>
            </a:extLst>
          </p:cNvPr>
          <p:cNvSpPr/>
          <p:nvPr/>
        </p:nvSpPr>
        <p:spPr>
          <a:xfrm>
            <a:off x="630555" y="1295400"/>
            <a:ext cx="11012806" cy="461665"/>
          </a:xfrm>
          <a:prstGeom prst="rect">
            <a:avLst/>
          </a:prstGeom>
        </p:spPr>
        <p:txBody>
          <a:bodyPr wrap="square">
            <a:spAutoFit/>
          </a:bodyPr>
          <a:lstStyle/>
          <a:p>
            <a:r>
              <a:rPr lang="en-US" sz="2400" b="1" dirty="0">
                <a:latin typeface="+mn-lt"/>
                <a:cs typeface="Times New Roman" panose="02020603050405020304" pitchFamily="18" charset="0"/>
              </a:rPr>
              <a:t>Charitable and sponsorship activities</a:t>
            </a:r>
          </a:p>
        </p:txBody>
      </p:sp>
      <p:pic>
        <p:nvPicPr>
          <p:cNvPr id="4" name="Рисунок 3">
            <a:extLst>
              <a:ext uri="{FF2B5EF4-FFF2-40B4-BE49-F238E27FC236}">
                <a16:creationId xmlns:a16="http://schemas.microsoft.com/office/drawing/2014/main" id="{CA58FDE8-A6EE-44AF-B536-83ACD1A7B6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313"/>
            <a:ext cx="12153900" cy="3048000"/>
          </a:xfrm>
          <a:prstGeom prst="rect">
            <a:avLst/>
          </a:prstGeom>
        </p:spPr>
      </p:pic>
      <p:pic>
        <p:nvPicPr>
          <p:cNvPr id="7" name="Рисунок 6">
            <a:extLst>
              <a:ext uri="{FF2B5EF4-FFF2-40B4-BE49-F238E27FC236}">
                <a16:creationId xmlns:a16="http://schemas.microsoft.com/office/drawing/2014/main" id="{3CB009ED-2299-4067-BDC7-A31933FCCF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67400" y="3071191"/>
            <a:ext cx="5557154" cy="3783496"/>
          </a:xfrm>
          <a:prstGeom prst="rect">
            <a:avLst/>
          </a:prstGeom>
        </p:spPr>
      </p:pic>
      <p:pic>
        <p:nvPicPr>
          <p:cNvPr id="3" name="Рисунок 2">
            <a:extLst>
              <a:ext uri="{FF2B5EF4-FFF2-40B4-BE49-F238E27FC236}">
                <a16:creationId xmlns:a16="http://schemas.microsoft.com/office/drawing/2014/main" id="{2F25EF20-B9B7-4F58-A843-4CA7B0CF13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3067305"/>
            <a:ext cx="5677461" cy="3783495"/>
          </a:xfrm>
          <a:prstGeom prst="rect">
            <a:avLst/>
          </a:prstGeom>
        </p:spPr>
      </p:pic>
    </p:spTree>
    <p:extLst>
      <p:ext uri="{BB962C8B-B14F-4D97-AF65-F5344CB8AC3E}">
        <p14:creationId xmlns:p14="http://schemas.microsoft.com/office/powerpoint/2010/main" val="1431065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uilding.png"/>
          <p:cNvPicPr>
            <a:picLocks noChangeAspect="1"/>
          </p:cNvPicPr>
          <p:nvPr/>
        </p:nvPicPr>
        <p:blipFill>
          <a:blip r:embed="rId2"/>
          <a:stretch>
            <a:fillRect/>
          </a:stretch>
        </p:blipFill>
        <p:spPr>
          <a:xfrm>
            <a:off x="6837128" y="1676400"/>
            <a:ext cx="5303520" cy="4572000"/>
          </a:xfrm>
          <a:prstGeom prst="rect">
            <a:avLst/>
          </a:prstGeom>
        </p:spPr>
      </p:pic>
      <p:pic>
        <p:nvPicPr>
          <p:cNvPr id="2" name="Picture 1" descr="logo_text.png"/>
          <p:cNvPicPr>
            <a:picLocks noChangeAspect="1"/>
          </p:cNvPicPr>
          <p:nvPr/>
        </p:nvPicPr>
        <p:blipFill>
          <a:blip r:embed="rId3"/>
          <a:stretch>
            <a:fillRect/>
          </a:stretch>
        </p:blipFill>
        <p:spPr>
          <a:xfrm>
            <a:off x="7431488" y="609600"/>
            <a:ext cx="4114800" cy="969264"/>
          </a:xfrm>
          <a:prstGeom prst="rect">
            <a:avLst/>
          </a:prstGeom>
        </p:spPr>
      </p:pic>
      <p:sp>
        <p:nvSpPr>
          <p:cNvPr id="6" name="Номер слайда 4">
            <a:extLst>
              <a:ext uri="{FF2B5EF4-FFF2-40B4-BE49-F238E27FC236}">
                <a16:creationId xmlns:a16="http://schemas.microsoft.com/office/drawing/2014/main" id="{AFB02E8B-CD21-40B2-BC5B-52FEDEE54E9B}"/>
              </a:ext>
            </a:extLst>
          </p:cNvPr>
          <p:cNvSpPr txBox="1">
            <a:spLocks/>
          </p:cNvSpPr>
          <p:nvPr/>
        </p:nvSpPr>
        <p:spPr>
          <a:xfrm>
            <a:off x="11513820" y="6464808"/>
            <a:ext cx="640080" cy="329184"/>
          </a:xfrm>
          <a:prstGeom prst="rect">
            <a:avLst/>
          </a:prstGeom>
        </p:spPr>
        <p:txBody>
          <a:bodyPr/>
          <a:ls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defRPr/>
            </a:pPr>
            <a:fld id="{FC66782D-FF8E-45ED-A8F5-A0175A667A77}" type="slidenum">
              <a:rPr lang="ru-RU" smtClean="0"/>
              <a:pPr algn="ctr">
                <a:defRPr/>
              </a:pPr>
              <a:t>18</a:t>
            </a:fld>
            <a:endParaRPr lang="ru-RU" dirty="0"/>
          </a:p>
        </p:txBody>
      </p:sp>
      <p:pic>
        <p:nvPicPr>
          <p:cNvPr id="7" name="Picture 6" descr="logo_circle.png">
            <a:extLst>
              <a:ext uri="{FF2B5EF4-FFF2-40B4-BE49-F238E27FC236}">
                <a16:creationId xmlns:a16="http://schemas.microsoft.com/office/drawing/2014/main" id="{0738D61F-0D45-4D57-ACB9-E1DA546EDD88}"/>
              </a:ext>
            </a:extLst>
          </p:cNvPr>
          <p:cNvPicPr>
            <a:picLocks noChangeAspect="1"/>
          </p:cNvPicPr>
          <p:nvPr/>
        </p:nvPicPr>
        <p:blipFill>
          <a:blip r:embed="rId4"/>
          <a:stretch>
            <a:fillRect/>
          </a:stretch>
        </p:blipFill>
        <p:spPr>
          <a:xfrm>
            <a:off x="11513820" y="5789517"/>
            <a:ext cx="640080" cy="640080"/>
          </a:xfrm>
          <a:prstGeom prst="rect">
            <a:avLst/>
          </a:prstGeom>
        </p:spPr>
      </p:pic>
      <p:sp>
        <p:nvSpPr>
          <p:cNvPr id="8" name="Rectangle 5">
            <a:extLst>
              <a:ext uri="{FF2B5EF4-FFF2-40B4-BE49-F238E27FC236}">
                <a16:creationId xmlns:a16="http://schemas.microsoft.com/office/drawing/2014/main" id="{6FDAE575-C6FF-40B4-9D62-014ED427DAB6}"/>
              </a:ext>
            </a:extLst>
          </p:cNvPr>
          <p:cNvSpPr/>
          <p:nvPr/>
        </p:nvSpPr>
        <p:spPr>
          <a:xfrm>
            <a:off x="-27432" y="1222248"/>
            <a:ext cx="576072" cy="530352"/>
          </a:xfrm>
          <a:prstGeom prst="rect">
            <a:avLst/>
          </a:prstGeom>
          <a:solidFill>
            <a:srgbClr val="1F8AC0"/>
          </a:solidFill>
          <a:ln>
            <a:solidFill>
              <a:srgbClr val="1F8A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Прямоугольник 8">
            <a:extLst>
              <a:ext uri="{FF2B5EF4-FFF2-40B4-BE49-F238E27FC236}">
                <a16:creationId xmlns:a16="http://schemas.microsoft.com/office/drawing/2014/main" id="{5CA7E253-E3F8-4F2B-A5EF-DD34C32E9438}"/>
              </a:ext>
            </a:extLst>
          </p:cNvPr>
          <p:cNvSpPr/>
          <p:nvPr/>
        </p:nvSpPr>
        <p:spPr>
          <a:xfrm>
            <a:off x="630555" y="1295400"/>
            <a:ext cx="11012806" cy="461665"/>
          </a:xfrm>
          <a:prstGeom prst="rect">
            <a:avLst/>
          </a:prstGeom>
        </p:spPr>
        <p:txBody>
          <a:bodyPr wrap="square">
            <a:spAutoFit/>
          </a:bodyPr>
          <a:lstStyle/>
          <a:p>
            <a:r>
              <a:rPr lang="en-US" sz="2400" b="1" dirty="0">
                <a:latin typeface="+mn-lt"/>
                <a:cs typeface="Times New Roman" panose="02020603050405020304" pitchFamily="18" charset="0"/>
              </a:rPr>
              <a:t>Contact information</a:t>
            </a:r>
          </a:p>
        </p:txBody>
      </p:sp>
      <p:sp>
        <p:nvSpPr>
          <p:cNvPr id="11" name="Прямоугольник 10">
            <a:extLst>
              <a:ext uri="{FF2B5EF4-FFF2-40B4-BE49-F238E27FC236}">
                <a16:creationId xmlns:a16="http://schemas.microsoft.com/office/drawing/2014/main" id="{E10D305B-E141-4572-80E3-A423586BD954}"/>
              </a:ext>
            </a:extLst>
          </p:cNvPr>
          <p:cNvSpPr/>
          <p:nvPr/>
        </p:nvSpPr>
        <p:spPr>
          <a:xfrm>
            <a:off x="254114" y="3005078"/>
            <a:ext cx="7823086" cy="2862322"/>
          </a:xfrm>
          <a:prstGeom prst="rect">
            <a:avLst/>
          </a:prstGeom>
        </p:spPr>
        <p:txBody>
          <a:bodyPr wrap="square">
            <a:spAutoFit/>
          </a:bodyPr>
          <a:lstStyle/>
          <a:p>
            <a:r>
              <a:rPr lang="en-US" b="1" dirty="0">
                <a:latin typeface="+mn-lt"/>
              </a:rPr>
              <a:t>Head Office address:</a:t>
            </a:r>
          </a:p>
          <a:p>
            <a:r>
              <a:rPr lang="en-US" dirty="0">
                <a:latin typeface="+mn-lt"/>
              </a:rPr>
              <a:t>17 </a:t>
            </a:r>
            <a:r>
              <a:rPr lang="en-US" dirty="0" err="1">
                <a:latin typeface="+mn-lt"/>
              </a:rPr>
              <a:t>microdistrict</a:t>
            </a:r>
            <a:r>
              <a:rPr lang="en-US" dirty="0">
                <a:latin typeface="+mn-lt"/>
              </a:rPr>
              <a:t>, building 2, Khujand 735700, Tajikistan</a:t>
            </a:r>
          </a:p>
          <a:p>
            <a:r>
              <a:rPr lang="en-US" dirty="0">
                <a:latin typeface="+mn-lt"/>
              </a:rPr>
              <a:t>Phone: +992 3422 42353</a:t>
            </a:r>
          </a:p>
          <a:p>
            <a:endParaRPr lang="en-US" b="1" dirty="0">
              <a:latin typeface="+mn-lt"/>
            </a:endParaRPr>
          </a:p>
          <a:p>
            <a:r>
              <a:rPr lang="en-US" b="1" dirty="0">
                <a:latin typeface="+mn-lt"/>
              </a:rPr>
              <a:t>Sustainability &amp; ESG Contacts</a:t>
            </a:r>
            <a:endParaRPr lang="en-US" dirty="0">
              <a:latin typeface="+mn-lt"/>
            </a:endParaRPr>
          </a:p>
          <a:p>
            <a:r>
              <a:rPr lang="en-US" dirty="0">
                <a:latin typeface="+mn-lt"/>
              </a:rPr>
              <a:t>For any questions regarding this report or sustainability initiatives, please contact our team:</a:t>
            </a:r>
          </a:p>
          <a:p>
            <a:pPr marL="285750" indent="-285750">
              <a:buFont typeface="Arial" panose="020B0604020202020204" pitchFamily="34" charset="0"/>
              <a:buChar char="•"/>
            </a:pPr>
            <a:r>
              <a:rPr lang="en-US" b="1" dirty="0">
                <a:latin typeface="+mn-lt"/>
              </a:rPr>
              <a:t>ESG Coordinators: </a:t>
            </a:r>
            <a:r>
              <a:rPr lang="en-US" dirty="0" err="1">
                <a:latin typeface="+mn-lt"/>
              </a:rPr>
              <a:t>Robiyakhon</a:t>
            </a:r>
            <a:r>
              <a:rPr lang="en-US" dirty="0">
                <a:latin typeface="+mn-lt"/>
              </a:rPr>
              <a:t> </a:t>
            </a:r>
            <a:r>
              <a:rPr lang="en-US" dirty="0" err="1">
                <a:latin typeface="+mn-lt"/>
              </a:rPr>
              <a:t>Ashurova</a:t>
            </a:r>
            <a:r>
              <a:rPr lang="en-US" dirty="0">
                <a:latin typeface="+mn-lt"/>
              </a:rPr>
              <a:t>, Iso Abdusamiev</a:t>
            </a:r>
          </a:p>
          <a:p>
            <a:pPr marL="285750" indent="-285750">
              <a:buFont typeface="Arial" panose="020B0604020202020204" pitchFamily="34" charset="0"/>
              <a:buChar char="•"/>
            </a:pPr>
            <a:r>
              <a:rPr lang="en-US" b="1" dirty="0">
                <a:latin typeface="+mn-lt"/>
              </a:rPr>
              <a:t>Email: </a:t>
            </a:r>
            <a:r>
              <a:rPr lang="en-US" dirty="0">
                <a:latin typeface="+mn-lt"/>
                <a:hlinkClick r:id="rId5"/>
              </a:rPr>
              <a:t>rashurova@imon.tj</a:t>
            </a:r>
            <a:r>
              <a:rPr lang="en-US">
                <a:latin typeface="+mn-lt"/>
              </a:rPr>
              <a:t>, </a:t>
            </a:r>
            <a:r>
              <a:rPr lang="en-US">
                <a:latin typeface="+mn-lt"/>
                <a:hlinkClick r:id="rId6"/>
              </a:rPr>
              <a:t>iso.abdusamiev</a:t>
            </a:r>
            <a:r>
              <a:rPr lang="en-US" dirty="0">
                <a:latin typeface="+mn-lt"/>
                <a:hlinkClick r:id="rId6"/>
              </a:rPr>
              <a:t>@imon.tj</a:t>
            </a:r>
            <a:r>
              <a:rPr lang="en-US" dirty="0">
                <a:latin typeface="+mn-lt"/>
              </a:rPr>
              <a:t> </a:t>
            </a:r>
          </a:p>
          <a:p>
            <a:pPr marL="285750" indent="-285750">
              <a:buFont typeface="Arial" panose="020B0604020202020204" pitchFamily="34" charset="0"/>
              <a:buChar char="•"/>
            </a:pPr>
            <a:r>
              <a:rPr lang="en-US" b="1" dirty="0">
                <a:latin typeface="+mn-lt"/>
              </a:rPr>
              <a:t>Website (link to ESG section): </a:t>
            </a:r>
            <a:r>
              <a:rPr lang="en-US" dirty="0">
                <a:latin typeface="+mn-lt"/>
                <a:hlinkClick r:id="rId7"/>
              </a:rPr>
              <a:t>www.imon.tj/en/about/care</a:t>
            </a:r>
            <a:r>
              <a:rPr lang="en-US" dirty="0">
                <a:latin typeface="+mn-lt"/>
              </a:rPr>
              <a:t>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сность">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Аптека">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Ясность">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59361</TotalTime>
  <Words>2224</Words>
  <Application>Microsoft Office PowerPoint</Application>
  <PresentationFormat>Широкоэкранный</PresentationFormat>
  <Paragraphs>219</Paragraphs>
  <Slides>18</Slides>
  <Notes>15</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18</vt:i4>
      </vt:variant>
    </vt:vector>
  </HeadingPairs>
  <TitlesOfParts>
    <vt:vector size="23" baseType="lpstr">
      <vt:lpstr>Arial</vt:lpstr>
      <vt:lpstr>Book Antiqua</vt:lpstr>
      <vt:lpstr>Calibri</vt:lpstr>
      <vt:lpstr>Century Gothic</vt:lpstr>
      <vt:lpstr>Ясность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Manager>Ravshan Soliev</Manager>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Iso Abdusamiev</dc:creator>
  <cp:lastModifiedBy>Robiyakhon Ashurova</cp:lastModifiedBy>
  <cp:revision>3916</cp:revision>
  <cp:lastPrinted>2025-07-17T04:43:49Z</cp:lastPrinted>
  <dcterms:created xsi:type="dcterms:W3CDTF">1601-01-01T00:00:00Z</dcterms:created>
  <dcterms:modified xsi:type="dcterms:W3CDTF">2026-08-20T04:35:42Z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